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258" r:id="rId3"/>
    <p:sldId id="332" r:id="rId4"/>
    <p:sldId id="310" r:id="rId5"/>
    <p:sldId id="265" r:id="rId6"/>
    <p:sldId id="313" r:id="rId7"/>
    <p:sldId id="266" r:id="rId8"/>
    <p:sldId id="311" r:id="rId9"/>
    <p:sldId id="312" r:id="rId10"/>
    <p:sldId id="262" r:id="rId11"/>
    <p:sldId id="263" r:id="rId12"/>
    <p:sldId id="275" r:id="rId13"/>
    <p:sldId id="314" r:id="rId14"/>
    <p:sldId id="276" r:id="rId15"/>
    <p:sldId id="277" r:id="rId16"/>
    <p:sldId id="278" r:id="rId17"/>
    <p:sldId id="279" r:id="rId18"/>
    <p:sldId id="315" r:id="rId19"/>
    <p:sldId id="280" r:id="rId20"/>
    <p:sldId id="281" r:id="rId21"/>
    <p:sldId id="282" r:id="rId22"/>
    <p:sldId id="316" r:id="rId23"/>
    <p:sldId id="287" r:id="rId24"/>
    <p:sldId id="285" r:id="rId25"/>
    <p:sldId id="288" r:id="rId26"/>
    <p:sldId id="317" r:id="rId27"/>
    <p:sldId id="289" r:id="rId28"/>
    <p:sldId id="290" r:id="rId29"/>
    <p:sldId id="260" r:id="rId30"/>
    <p:sldId id="261" r:id="rId31"/>
    <p:sldId id="291" r:id="rId32"/>
    <p:sldId id="326" r:id="rId33"/>
    <p:sldId id="283" r:id="rId34"/>
    <p:sldId id="325" r:id="rId35"/>
    <p:sldId id="284" r:id="rId36"/>
    <p:sldId id="292" r:id="rId37"/>
    <p:sldId id="297" r:id="rId38"/>
    <p:sldId id="295" r:id="rId39"/>
    <p:sldId id="293" r:id="rId40"/>
    <p:sldId id="296" r:id="rId41"/>
    <p:sldId id="298" r:id="rId42"/>
    <p:sldId id="328" r:id="rId43"/>
    <p:sldId id="327" r:id="rId44"/>
    <p:sldId id="299" r:id="rId45"/>
    <p:sldId id="303" r:id="rId46"/>
    <p:sldId id="294" r:id="rId47"/>
    <p:sldId id="301" r:id="rId48"/>
    <p:sldId id="304" r:id="rId49"/>
    <p:sldId id="320" r:id="rId50"/>
    <p:sldId id="305" r:id="rId51"/>
    <p:sldId id="319" r:id="rId52"/>
    <p:sldId id="302" r:id="rId53"/>
    <p:sldId id="306" r:id="rId54"/>
    <p:sldId id="323" r:id="rId55"/>
    <p:sldId id="308" r:id="rId56"/>
    <p:sldId id="321" r:id="rId57"/>
    <p:sldId id="322" r:id="rId58"/>
    <p:sldId id="307" r:id="rId59"/>
    <p:sldId id="330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82DDA-591B-4322-9ED1-960E9C38AC26}" type="datetimeFigureOut">
              <a:rPr lang="ru-RU" smtClean="0"/>
              <a:pPr/>
              <a:t>29.10.2012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C0A9C-1B95-4A23-8562-3B50E9AFB7D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/index.php?title=%D0%98%D1%81%D0%BA%D1%83%D1%88%D0%B5%D0%BD%D0%B8%D0%B5_(%D0%BA%D0%BD%D0%B8%D0%B3%D0%B0)&amp;action=edit&amp;redlink=1" TargetMode="External"/><Relationship Id="rId3" Type="http://schemas.openxmlformats.org/officeDocument/2006/relationships/hyperlink" Target="http://ru.wikipedia.org/w/index.php?title=%D0%96%D1%91%D0%BB%D1%82%D1%8B%D0%B9_%D0%B4%D0%BE%D0%BC_(%D0%BA%D0%BD%D0%B8%D0%B3%D0%B0)&amp;action=edit&amp;redlink=1" TargetMode="External"/><Relationship Id="rId7" Type="http://schemas.openxmlformats.org/officeDocument/2006/relationships/hyperlink" Target="http://ru.wikipedia.org/wiki/%D0%9A%D0%B0%D1%82%D0%B0%D1%81%D1%82%D1%80%D0%BE%D0%B9%D0%BA%D0%B0" TargetMode="External"/><Relationship Id="rId2" Type="http://schemas.openxmlformats.org/officeDocument/2006/relationships/hyperlink" Target="http://ru.wikipedia.org/wiki/%D0%97%D0%B8%D1%8F%D1%8E%D1%89%D0%B8%D0%B5_%D0%B2%D1%8B%D1%81%D0%BE%D1%82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3%D0%BB%D0%BE%D0%B1%D0%B0%D0%BB%D1%8C%D0%BD%D1%8B%D0%B9_%D1%87%D0%B5%D0%BB%D0%BE%D0%B2%D0%B5%D0%B9%D0%BD%D0%B8%D0%BA" TargetMode="External"/><Relationship Id="rId5" Type="http://schemas.openxmlformats.org/officeDocument/2006/relationships/hyperlink" Target="http://ru.wikipedia.org/w/index.php?title=%D0%96%D0%B8%D0%B2%D0%B8_(%D0%BA%D0%BD%D0%B8%D0%B3%D0%B0)&amp;action=edit&amp;redlink=1" TargetMode="External"/><Relationship Id="rId4" Type="http://schemas.openxmlformats.org/officeDocument/2006/relationships/hyperlink" Target="http://ru.wikipedia.org/w/index.php?title=%D0%98%D0%B4%D0%B8_%D0%BD%D0%B0_%D0%93%D0%BE%D0%BB%D0%B3%D0%BE%D1%84%D1%83&amp;action=edit&amp;redlink=1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dirty="0" smtClean="0"/>
              <a:t>МБОУ «</a:t>
            </a:r>
            <a:r>
              <a:rPr lang="ru-RU" sz="3100" b="1" dirty="0" err="1" smtClean="0"/>
              <a:t>Шунгенская</a:t>
            </a:r>
            <a:r>
              <a:rPr lang="ru-RU" sz="3100" b="1" dirty="0" smtClean="0"/>
              <a:t> средняя общеобразовательная школа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412776"/>
            <a:ext cx="5194920" cy="4713387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b="1" i="1" dirty="0">
                <a:solidFill>
                  <a:srgbClr val="C00000"/>
                </a:solidFill>
              </a:rPr>
              <a:t>Литературная </a:t>
            </a:r>
            <a:r>
              <a:rPr lang="ru-RU" sz="2800" b="1" i="1" dirty="0" smtClean="0">
                <a:solidFill>
                  <a:srgbClr val="C00000"/>
                </a:solidFill>
              </a:rPr>
              <a:t>гостиная</a:t>
            </a:r>
          </a:p>
          <a:p>
            <a:pPr marL="0" lv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«Воин Истины»</a:t>
            </a:r>
          </a:p>
          <a:p>
            <a:pPr marL="0" lvl="0" indent="0" algn="just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учёному</a:t>
            </a:r>
            <a:r>
              <a:rPr lang="ru-RU" sz="2400" b="1" i="1" dirty="0">
                <a:solidFill>
                  <a:srgbClr val="C00000"/>
                </a:solidFill>
              </a:rPr>
              <a:t>, социологу, академику, почётному гражданину, писателю, поэту, художнику, автору более 50 книг, танкисту, кавалеристу, лётчику-штурмовику, участнику ВОВ, гражданину мира </a:t>
            </a:r>
            <a:r>
              <a:rPr lang="ru-RU" sz="2400" b="1" i="1" dirty="0" smtClean="0">
                <a:solidFill>
                  <a:srgbClr val="C00000"/>
                </a:solidFill>
              </a:rPr>
              <a:t>посвящается.</a:t>
            </a:r>
          </a:p>
          <a:p>
            <a:pPr marL="0" lvl="0" indent="0"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Руководители  проекта:</a:t>
            </a:r>
          </a:p>
          <a:p>
            <a:pPr marL="0" lvl="0" indent="0"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dirty="0" err="1" smtClean="0">
                <a:solidFill>
                  <a:srgbClr val="C00000"/>
                </a:solidFill>
              </a:rPr>
              <a:t>Т.И.Боронина</a:t>
            </a:r>
            <a:r>
              <a:rPr lang="ru-RU" sz="1600" b="1" i="1" dirty="0" smtClean="0">
                <a:solidFill>
                  <a:srgbClr val="C00000"/>
                </a:solidFill>
              </a:rPr>
              <a:t>, </a:t>
            </a:r>
            <a:r>
              <a:rPr lang="ru-RU" sz="1600" b="1" i="1" dirty="0" err="1" smtClean="0">
                <a:solidFill>
                  <a:srgbClr val="C00000"/>
                </a:solidFill>
              </a:rPr>
              <a:t>Г.С.Терентьева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marL="0" lvl="0" indent="0" algn="just">
              <a:buNone/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800" b="1" i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5949280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2012-2013 учебный </a:t>
            </a:r>
            <a:r>
              <a:rPr lang="ru-RU" sz="2400" b="1" dirty="0">
                <a:solidFill>
                  <a:srgbClr val="C00000"/>
                </a:solidFill>
              </a:rPr>
              <a:t>год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3312185" cy="332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557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Лётчик - истребитель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285860"/>
            <a:ext cx="3328982" cy="4840303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В конце 1941 года Зиновьев попал в авиационную школу, где осваивал истребительную специальность. Школу закончить не успел, так как в 1942 году был возвращен в танковые войска. </a:t>
            </a:r>
            <a:endParaRPr lang="ru-RU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19" y="2132856"/>
            <a:ext cx="4248473" cy="28409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Лётчик - штурмовик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40152" y="2636912"/>
            <a:ext cx="3096344" cy="3489251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000" b="1" dirty="0" smtClean="0"/>
              <a:t>    </a:t>
            </a:r>
            <a:r>
              <a:rPr lang="ru-RU" sz="2400" b="1" dirty="0" smtClean="0"/>
              <a:t>Из авиационной школы  был выпущен в 1944 году как летчик-штурмовик. Продолжил воевать в различных штурмовых полках на самолёте Ил-2 , прошёл Польшу, Германию, был в Чехословакии, Венгрии, Австрии.</a:t>
            </a:r>
            <a:endParaRPr lang="ru-RU" sz="24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196752"/>
            <a:ext cx="5548360" cy="3645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27919"/>
            <a:ext cx="1743075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Последние боевые вылеты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36096" y="1340768"/>
            <a:ext cx="3168352" cy="4785395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Последние боевые вылеты совершил в ходе Пражской операции Пражской операции  в Чехословакии по уничтожению крупной группировки немецких войск генерал-фельдмаршала </a:t>
            </a:r>
            <a:r>
              <a:rPr lang="ru-RU" b="1" dirty="0" err="1" smtClean="0"/>
              <a:t>Шёрнера</a:t>
            </a:r>
            <a:r>
              <a:rPr lang="ru-RU" b="1" dirty="0" smtClean="0"/>
              <a:t>. </a:t>
            </a:r>
          </a:p>
          <a:p>
            <a:endParaRPr lang="ru-RU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525069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Награждён орденом Красной Звезды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94" y="1571612"/>
            <a:ext cx="3357586" cy="4554551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300" b="1" dirty="0" smtClean="0"/>
              <a:t>Имел 31 боевой     вылет. Зиновьев был награждён орденом Красной Звезды  и другими орденами и медалями. </a:t>
            </a:r>
          </a:p>
          <a:p>
            <a:pPr algn="just">
              <a:buNone/>
            </a:pPr>
            <a:r>
              <a:rPr lang="ru-RU" sz="3300" b="1" dirty="0" smtClean="0"/>
              <a:t>    Завершил   войну в звании капитана.</a:t>
            </a:r>
            <a:endParaRPr lang="ru-RU" sz="33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4136629"/>
            <a:ext cx="3640025" cy="2721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57" y="764704"/>
            <a:ext cx="3659088" cy="3332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Снова в Москве,  и снова учиться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57884" y="1357298"/>
            <a:ext cx="2828916" cy="476886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В 1946 году Александр Зиновьев поступил на философский факультет МГУ им. М. В. Ломоносова. В 1951 году получил диплом с отличием и остался в аспирантуре.</a:t>
            </a:r>
            <a:endParaRPr lang="ru-RU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059" y="908720"/>
            <a:ext cx="3353829" cy="2478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18331" y="3414838"/>
            <a:ext cx="3249778" cy="3293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Основатель логического кружка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428736"/>
            <a:ext cx="3686172" cy="469742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Зиновьев – один из основателей Московского логического кружка. В 1954 году защитил кандидатскую диссертацию на тему логики книги «Капитал» Карла Маркса.</a:t>
            </a:r>
            <a:endParaRPr lang="ru-RU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450059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Профессор МГУ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285860"/>
            <a:ext cx="3900486" cy="484030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В 1955 году стал научным сотрудником Института Философии Академии Наук СССР. В 1960 году защитил докторскую диссертацию и вскоре получил звание профессора и заведующего кафедрой логики МГУ</a:t>
            </a:r>
            <a:endParaRPr lang="ru-RU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204864"/>
            <a:ext cx="460395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Всемирная известность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571612"/>
            <a:ext cx="4572032" cy="5643578"/>
          </a:xfrm>
        </p:spPr>
        <p:txBody>
          <a:bodyPr/>
          <a:lstStyle/>
          <a:p>
            <a:r>
              <a:rPr lang="ru-RU" b="1" dirty="0" smtClean="0"/>
              <a:t>Написал множество научных книг и статей, получил мировую известность: все его крупные произведения были вскоре переведены на иностранные языки. 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322" y="1916832"/>
            <a:ext cx="4186599" cy="33644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Власти игнорируют писателя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8144" y="1268760"/>
            <a:ext cx="2818656" cy="485740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Выдвигался в члены-корреспонденты Академии наук СССР и на Государственную премию СССР. Часто приглашался на заграничные конференции, но ни на одной не побывал.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655409"/>
            <a:ext cx="5040560" cy="3573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«Ненаучные» произведения Зиновьева на Западе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556792"/>
            <a:ext cx="5626968" cy="456937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Зиновьев был снят с должности заведующего кафедрой, очевидно, за отказ уволить двух преподавателей, а затем лишён профессуры. После этого он стал писать «ненаучные» произведения, пересылать их на Запад.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85" y="2121299"/>
            <a:ext cx="2232248" cy="3080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Богатства Костромского края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643050"/>
            <a:ext cx="4757742" cy="4483113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Костромской край богат традициями и талантами. Его судьба тесно связана с именами выдающихся писателей, поэтов, мыслителей: Пушкина, Лермонтова, Писемского, Катенина, </a:t>
            </a:r>
            <a:r>
              <a:rPr lang="ru-RU" b="1" dirty="0" smtClean="0"/>
              <a:t>Розанова</a:t>
            </a:r>
            <a:r>
              <a:rPr lang="ru-RU" b="1" dirty="0"/>
              <a:t>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3917160" cy="335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«Зияющие высоты»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357298"/>
            <a:ext cx="3900486" cy="476886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В 1976 году из них была составлена книга «Зияющие высоты», изданная в Швейцарии. Книга в иронической, юмористичной форме описывала общественную жизнь в Советском Союзе.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484784"/>
            <a:ext cx="3000396" cy="478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0" y="476672"/>
            <a:ext cx="3034680" cy="5649491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За несоответствие идеологическим нормам книга была признана антисоветской, и Зиновьева лишили всех научных званий, военных наград и изгнали с работы. 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416" y="1059066"/>
            <a:ext cx="2171239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6180" y="1088739"/>
            <a:ext cx="3151184" cy="3298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Выслан из родной  страны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785926"/>
            <a:ext cx="4186238" cy="434023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Органы правопорядка, по его словам, предложили ему выбор между тюремным заключением и выездом из страны, и он выбрал выезд. 6 августа 1978 года А. Зиновьев с семьей был выслан из СССР</a:t>
            </a:r>
          </a:p>
          <a:p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85765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 </a:t>
            </a:r>
            <a:r>
              <a:rPr lang="ru-RU" b="1" dirty="0" err="1" smtClean="0"/>
              <a:t>границей.Профессор</a:t>
            </a:r>
            <a:r>
              <a:rPr lang="ru-RU" b="1" dirty="0" smtClean="0"/>
              <a:t> Мюнхенского университета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428736"/>
            <a:ext cx="5614998" cy="4697427"/>
          </a:xfrm>
        </p:spPr>
        <p:txBody>
          <a:bodyPr/>
          <a:lstStyle/>
          <a:p>
            <a:r>
              <a:rPr lang="ru-RU" b="1" dirty="0" smtClean="0"/>
              <a:t>По прибытии в Мюнхен, Зиновьев был принят профессором Мюнхенского университета Н. </a:t>
            </a:r>
            <a:r>
              <a:rPr lang="ru-RU" b="1" dirty="0" err="1" smtClean="0"/>
              <a:t>Лобковицем</a:t>
            </a:r>
            <a:r>
              <a:rPr lang="ru-RU" b="1" dirty="0" smtClean="0"/>
              <a:t>, Зиновьеву была предоставлена работа профессора кафедры логики Мюнхенского университета.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27051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Жизнь на Западе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571612"/>
            <a:ext cx="4043362" cy="455455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  С 1978 по июнь 1999 года Александр Зиновьев с семьёй жил в Мюнхене, занимаясь научным и литературным трудом. Очень тосковал по Родине.</a:t>
            </a: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635740" cy="308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Яркий критик советской систе</a:t>
            </a:r>
            <a:r>
              <a:rPr lang="ru-RU" dirty="0" smtClean="0"/>
              <a:t>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714488"/>
            <a:ext cx="4329114" cy="441167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/>
              <a:t>    </a:t>
            </a:r>
            <a:r>
              <a:rPr lang="ru-RU" sz="2800" b="1" dirty="0" smtClean="0"/>
              <a:t>До периода перестройки Зиновьев был одним из самых ярких критиков советской системы. Зиновьев отрицательно относился к распространению прозападных либеральных ценностей. </a:t>
            </a:r>
          </a:p>
          <a:p>
            <a:pPr algn="just"/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643050"/>
            <a:ext cx="3500442" cy="4422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Предвидел разрушение советской системы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916832"/>
            <a:ext cx="3538736" cy="3705275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 поздних изданных трудах крайне негативно оценивал разрушение советской системы.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4318992" cy="299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Прах писателя развеян над Чухломой.</a:t>
            </a:r>
            <a:br>
              <a:rPr lang="ru-RU" sz="3600" b="1" dirty="0" smtClean="0"/>
            </a:br>
            <a:r>
              <a:rPr lang="ru-RU" sz="3600" b="1" dirty="0" smtClean="0"/>
              <a:t> Память - никогда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500174"/>
            <a:ext cx="4686304" cy="462598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Зиновьев скончался 10 мая 2006 года от рака мозга. Согласно завещанию  был кремирован, пепел был развеян с вертолёта над районом Чухломы, где родился и вырос Зиновьев.</a:t>
            </a:r>
            <a:endParaRPr lang="ru-RU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23" y="1643051"/>
            <a:ext cx="3822035" cy="4583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Могила – кенотаф на Новодевичьем кладбище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94" y="1643050"/>
            <a:ext cx="3186106" cy="448311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память о заслугах перед российской культурой на Новодевичьем кладбище в Москве была сооружена символическая могила-кенотаф и памятник Зиновьеву.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Рисунок 1"/>
          <p:cNvPicPr>
            <a:picLocks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441"/>
          <a:stretch/>
        </p:blipFill>
        <p:spPr bwMode="auto">
          <a:xfrm>
            <a:off x="415636" y="1177636"/>
            <a:ext cx="4932219" cy="4210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Памятник уроженцу Костромского края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2276872"/>
            <a:ext cx="34563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В сквере</a:t>
            </a:r>
          </a:p>
          <a:p>
            <a:pPr algn="just"/>
            <a:r>
              <a:rPr lang="ru-RU" sz="2800" b="1" dirty="0" smtClean="0"/>
              <a:t>Костромского</a:t>
            </a:r>
          </a:p>
          <a:p>
            <a:pPr algn="just"/>
            <a:r>
              <a:rPr lang="ru-RU" sz="2800" b="1" dirty="0" smtClean="0"/>
              <a:t>государственного</a:t>
            </a:r>
          </a:p>
          <a:p>
            <a:pPr algn="just"/>
            <a:r>
              <a:rPr lang="ru-RU" sz="2800" b="1" dirty="0" smtClean="0"/>
              <a:t> университета</a:t>
            </a:r>
            <a:r>
              <a:rPr lang="ru-RU" sz="2800" b="1" dirty="0" smtClean="0">
                <a:solidFill>
                  <a:prstClr val="black"/>
                </a:solidFill>
              </a:rPr>
              <a:t> был </a:t>
            </a:r>
            <a:r>
              <a:rPr lang="ru-RU" sz="2800" b="1" dirty="0">
                <a:solidFill>
                  <a:prstClr val="black"/>
                </a:solidFill>
              </a:rPr>
              <a:t>открыт памятник в день рождения </a:t>
            </a:r>
            <a:r>
              <a:rPr lang="ru-RU" sz="2800" b="1" dirty="0" err="1">
                <a:solidFill>
                  <a:prstClr val="black"/>
                </a:solidFill>
              </a:rPr>
              <a:t>А.А.Зиновьева</a:t>
            </a:r>
            <a:r>
              <a:rPr lang="ru-RU" sz="2800" b="1" dirty="0">
                <a:solidFill>
                  <a:prstClr val="black"/>
                </a:solidFill>
              </a:rPr>
              <a:t>. </a:t>
            </a:r>
            <a:endParaRPr lang="ru-RU" sz="2800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549" y="1813193"/>
            <a:ext cx="5061547" cy="3572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44825"/>
            <a:ext cx="4071396" cy="43721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Имя Александра Зиновьева стало широко известно российскому читателю в последние годы по его книгам «Зияющие высоты», «Без иллюзий», «</a:t>
            </a:r>
            <a:r>
              <a:rPr lang="ru-RU" b="1" dirty="0" smtClean="0"/>
              <a:t>Запад» и др.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500042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</a:rPr>
              <a:t>                              Писатель</a:t>
            </a:r>
          </a:p>
          <a:p>
            <a:r>
              <a:rPr lang="ru-RU" sz="3600" b="1" dirty="0" smtClean="0">
                <a:solidFill>
                  <a:prstClr val="black"/>
                </a:solidFill>
              </a:rPr>
              <a:t> Александр Александрович Зиновьев</a:t>
            </a:r>
            <a:endParaRPr lang="ru-RU" sz="3600" b="1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626" y="1988840"/>
            <a:ext cx="3677270" cy="369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61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3714752"/>
            <a:ext cx="6758006" cy="28575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/>
              <a:t>Автор памятника </a:t>
            </a:r>
            <a:r>
              <a:rPr lang="ru-RU" sz="2800" b="1" dirty="0"/>
              <a:t>– Народный художник России,  лауреат Государственной премии РФ, председатель Союза художников России скульптор АНДРЕЙ  </a:t>
            </a:r>
            <a:r>
              <a:rPr lang="ru-RU" sz="2800" b="1" dirty="0" smtClean="0"/>
              <a:t>КОВАЛЬЧУК</a:t>
            </a:r>
            <a:r>
              <a:rPr lang="ru-RU" sz="2800" b="1" dirty="0"/>
              <a:t>.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230136"/>
            <a:ext cx="4950882" cy="32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Журнал в память о мыслителе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357298"/>
            <a:ext cx="4000528" cy="550070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С 2007 года в память А. А. Зиновьева выходит общественно-политический журнал «Зиновьев», посвящённый злободневным проблемам общества и человеческого мировоззрения, авторами которого являются известные российские и мировые политики и мыслители.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73485"/>
            <a:ext cx="3940185" cy="558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Журнал «Зиновьев»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" y="1700808"/>
            <a:ext cx="26955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674917"/>
            <a:ext cx="264795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1438" y="1700808"/>
            <a:ext cx="2677372" cy="377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4755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Исследовательский центр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1428736"/>
            <a:ext cx="4071934" cy="5429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С 1999 года </a:t>
            </a:r>
          </a:p>
          <a:p>
            <a:pPr>
              <a:buNone/>
            </a:pPr>
            <a:r>
              <a:rPr lang="ru-RU" b="1" dirty="0" smtClean="0"/>
              <a:t>    работает Российско-Баварский исследовательский центр имени А. А. Зиновьева в немецком городе Мюнхене.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428736"/>
            <a:ext cx="3143272" cy="223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90"/>
            <a:ext cx="4306077" cy="28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Встреча с </a:t>
            </a:r>
            <a:r>
              <a:rPr lang="ru-RU" b="1" dirty="0" err="1" smtClean="0"/>
              <a:t>А.А.Зиновьевым</a:t>
            </a:r>
            <a:r>
              <a:rPr lang="ru-RU" b="1" dirty="0" smtClean="0"/>
              <a:t>. Жена и соратница Ольга Зиновьева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2204864"/>
            <a:ext cx="4690864" cy="3921299"/>
          </a:xfrm>
        </p:spPr>
        <p:txBody>
          <a:bodyPr/>
          <a:lstStyle/>
          <a:p>
            <a:r>
              <a:rPr lang="ru-RU" b="1" dirty="0" smtClean="0"/>
              <a:t>Руководитель </a:t>
            </a:r>
            <a:r>
              <a:rPr lang="ru-RU" b="1" dirty="0" err="1" smtClean="0"/>
              <a:t>российско</a:t>
            </a:r>
            <a:r>
              <a:rPr lang="ru-RU" b="1" dirty="0" smtClean="0"/>
              <a:t> –баварского центра имени </a:t>
            </a:r>
            <a:r>
              <a:rPr lang="ru-RU" b="1" dirty="0" err="1" smtClean="0"/>
              <a:t>А.А.Зиновьева</a:t>
            </a:r>
            <a:endParaRPr lang="ru-RU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519713"/>
            <a:ext cx="3476484" cy="266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212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141763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Общая характеристика творчества</a:t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Творчество А.Зиновьева разделяется на три основных периода:</a:t>
            </a:r>
          </a:p>
          <a:p>
            <a:pPr lvl="0"/>
            <a:r>
              <a:rPr lang="ru-RU" b="1" dirty="0" smtClean="0"/>
              <a:t>«академический» – до публикации «Зияющих высот» (1976) и высылки из Советского Союза. Основная сфера его занятий –логика и методология науки. Труды этого периода: «Философские проблемы многозначной логики» (1960), «Логика высказываний и теория вывода» (1962), «Основы логической теории научных знаний» (1967), «Комплексная логика» (1970), «Логика науки» (1972), «Логическая физика» (1972) и др.;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Общая характеристика творчества</a:t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1978—1985 годы</a:t>
            </a:r>
            <a:r>
              <a:rPr lang="ru-RU" dirty="0" smtClean="0"/>
              <a:t> </a:t>
            </a:r>
          </a:p>
          <a:p>
            <a:pPr lvl="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исследование, описание и критика реального коммунизма в различных литературных жанрах: в публицистике, социальной сатире и социологическом эссе. В этот период 3иновьевым написаны следующие работы: «Светлое будущее» (1978), «В преддверии рая» (1979), «Жёлтый дом» (1980), «Коммунизм как реальность» (1981), «Гомо </a:t>
            </a:r>
            <a:r>
              <a:rPr lang="ru-RU" b="1" dirty="0" err="1" smtClean="0"/>
              <a:t>советикус</a:t>
            </a:r>
            <a:r>
              <a:rPr lang="ru-RU" b="1" dirty="0" smtClean="0"/>
              <a:t>» (1982), «Мой дом – моя чужбина» (1982), «Пара </a:t>
            </a:r>
            <a:r>
              <a:rPr lang="ru-RU" b="1" dirty="0" err="1" smtClean="0"/>
              <a:t>беллум</a:t>
            </a:r>
            <a:r>
              <a:rPr lang="ru-RU" b="1" dirty="0" smtClean="0"/>
              <a:t>» (1982), «Ни свободы, ни равенства, ни братства» (1983), «Иди на Голгофу» (в основном написана в 1982, обнародована в 1985) и др.;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после начала перестройки в СССР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>критика распада советской системы, поворот к критике современного западного общества</a:t>
            </a:r>
          </a:p>
          <a:p>
            <a:r>
              <a:rPr lang="ru-RU" b="1" dirty="0" smtClean="0"/>
              <a:t>Александр Зиновьев являлся одним из наиболее известных и плодотворных авторов в жанре </a:t>
            </a:r>
            <a:r>
              <a:rPr lang="ru-RU" b="1" i="1" dirty="0" smtClean="0"/>
              <a:t>социологического эссе</a:t>
            </a:r>
            <a:r>
              <a:rPr lang="ru-RU" b="1" dirty="0" smtClean="0"/>
              <a:t>. В такой повести в художественном стиле описываются социально значимые аспекты жизни людей в данном обществе, иллюстрируемые характерными для него событиями и описаниями типичных явлений. </a:t>
            </a:r>
            <a:endParaRPr lang="ru-RU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Катастройка</a:t>
            </a:r>
            <a:r>
              <a:rPr lang="ru-RU" b="1" dirty="0" smtClean="0"/>
              <a:t>» - Перестройка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Вымышленные действующие лица служат для описания качеств социальных типов людей и высказывают различные мнения. В таком жанре и была написана его книга «</a:t>
            </a:r>
            <a:r>
              <a:rPr lang="ru-RU" u="sng" dirty="0" smtClean="0">
                <a:hlinkClick r:id="rId2" tooltip="Зияющие высоты"/>
              </a:rPr>
              <a:t>Зияющие высоты</a:t>
            </a:r>
            <a:r>
              <a:rPr lang="ru-RU" dirty="0" smtClean="0"/>
              <a:t>» и другие: «Светлое будущее», «В преддверии рая», «Записки ночного сторожа», </a:t>
            </a:r>
            <a:r>
              <a:rPr lang="ru-RU" u="sng" dirty="0" smtClean="0">
                <a:hlinkClick r:id="rId3" tooltip="Жёлтый дом (книга) (страница отсутствует)"/>
              </a:rPr>
              <a:t>«Жёлтый дом»</a:t>
            </a:r>
            <a:r>
              <a:rPr lang="ru-RU" dirty="0" smtClean="0"/>
              <a:t> в 2-х томах (1980), «</a:t>
            </a:r>
            <a:r>
              <a:rPr lang="ru-RU" u="sng" dirty="0" smtClean="0">
                <a:hlinkClick r:id="rId4" tooltip="Иди на Голгофу (страница отсутствует)"/>
              </a:rPr>
              <a:t>Иди на Голгофу</a:t>
            </a:r>
            <a:r>
              <a:rPr lang="ru-RU" dirty="0" smtClean="0"/>
              <a:t>» (1985), «</a:t>
            </a:r>
            <a:r>
              <a:rPr lang="ru-RU" u="sng" dirty="0" smtClean="0">
                <a:hlinkClick r:id="rId5" tooltip="Живи (книга) (страница отсутствует)"/>
              </a:rPr>
              <a:t>Живи</a:t>
            </a:r>
            <a:r>
              <a:rPr lang="ru-RU" dirty="0" smtClean="0"/>
              <a:t>» (1989), «</a:t>
            </a:r>
            <a:r>
              <a:rPr lang="ru-RU" u="sng" dirty="0" smtClean="0">
                <a:hlinkClick r:id="rId6" tooltip="Глобальный человейник"/>
              </a:rPr>
              <a:t>Глобальный </a:t>
            </a:r>
            <a:r>
              <a:rPr lang="ru-RU" u="sng" dirty="0" err="1" smtClean="0">
                <a:hlinkClick r:id="rId6" tooltip="Глобальный человейник"/>
              </a:rPr>
              <a:t>человейник</a:t>
            </a:r>
            <a:r>
              <a:rPr lang="ru-RU" dirty="0" smtClean="0"/>
              <a:t>» (1997), «</a:t>
            </a:r>
            <a:r>
              <a:rPr lang="ru-RU" u="sng" dirty="0" err="1" smtClean="0">
                <a:hlinkClick r:id="rId7" tooltip="Катастройка"/>
              </a:rPr>
              <a:t>Катастройка</a:t>
            </a:r>
            <a:r>
              <a:rPr lang="ru-RU" dirty="0" smtClean="0"/>
              <a:t>» (1988), </a:t>
            </a:r>
            <a:r>
              <a:rPr lang="ru-RU" u="sng" dirty="0" smtClean="0">
                <a:hlinkClick r:id="rId8" tooltip="Искушение (книга) (страница отсутствует)"/>
              </a:rPr>
              <a:t>«Искушение»</a:t>
            </a:r>
            <a:r>
              <a:rPr lang="ru-RU" dirty="0" smtClean="0"/>
              <a:t> (1991), «Русская трагедия (Гибель утопии)» (2002).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03232" cy="101297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Зиновьев – создатель новой формы осмысления современного мира, которая получила воплощение в социологическом романе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2132856"/>
            <a:ext cx="3682752" cy="399330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Зиновьев – создатель своеобразного, оригинального этического учения, которое сам он назвал учением о житии, или </a:t>
            </a:r>
            <a:r>
              <a:rPr lang="ru-RU" b="1" dirty="0" err="1" smtClean="0"/>
              <a:t>зиновьйогой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528392" cy="4975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Родом из Чухломы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169703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/>
              <a:t>Александр Зиновьев родился в деревне </a:t>
            </a:r>
            <a:r>
              <a:rPr lang="ru-RU" sz="2400" b="1" dirty="0" err="1" smtClean="0"/>
              <a:t>Пахтино</a:t>
            </a:r>
            <a:r>
              <a:rPr lang="ru-RU" sz="2400" b="1" dirty="0" smtClean="0"/>
              <a:t> Чухломского уезда Костромской губернии РСФСР (ныне </a:t>
            </a:r>
            <a:r>
              <a:rPr lang="ru-RU" sz="2400" b="1" dirty="0" err="1" smtClean="0"/>
              <a:t>Чухломский</a:t>
            </a:r>
            <a:r>
              <a:rPr lang="ru-RU" sz="2400" b="1" dirty="0" smtClean="0"/>
              <a:t> район Костромской области) шестым ребёнком маляра Александра Яковлевича и крестьянки </a:t>
            </a:r>
            <a:r>
              <a:rPr lang="ru-RU" sz="2400" b="1" dirty="0" err="1" smtClean="0"/>
              <a:t>Апполинарии</a:t>
            </a:r>
            <a:r>
              <a:rPr lang="ru-RU" sz="2400" b="1" dirty="0" smtClean="0"/>
              <a:t> Васильевны.</a:t>
            </a:r>
            <a:endParaRPr lang="ru-RU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15842"/>
            <a:ext cx="400052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1500174"/>
            <a:ext cx="4286248" cy="2885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Острый, язвительный сатирик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700808"/>
            <a:ext cx="3466728" cy="442535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100" b="1" dirty="0" smtClean="0"/>
              <a:t>Зиновьев – страстный публицист, формулирующий свои суждения всегда очень чётко, динамично, нередко резко, острый, язвительный сатирик.</a:t>
            </a:r>
          </a:p>
          <a:p>
            <a:endParaRPr lang="ru-RU" sz="3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344" y="1700808"/>
            <a:ext cx="3301623" cy="467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Талантливый человек- талантлив во всём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57884" y="1643050"/>
            <a:ext cx="2828916" cy="448311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800" b="1" dirty="0" smtClean="0"/>
              <a:t>А.А. Зиновьев </a:t>
            </a:r>
            <a:r>
              <a:rPr lang="ru-RU" sz="3800" dirty="0" smtClean="0"/>
              <a:t>– талантливый художник, поэт, автор интересных соображений о природе культуры, </a:t>
            </a:r>
            <a:r>
              <a:rPr lang="ru-RU" sz="3800" dirty="0" err="1" smtClean="0"/>
              <a:t>художествен-ного</a:t>
            </a:r>
            <a:r>
              <a:rPr lang="ru-RU" sz="3800" dirty="0" smtClean="0"/>
              <a:t> </a:t>
            </a:r>
            <a:r>
              <a:rPr lang="ru-RU" sz="3800" dirty="0" err="1" smtClean="0"/>
              <a:t>твор</a:t>
            </a:r>
            <a:r>
              <a:rPr lang="ru-RU" sz="3800" dirty="0" smtClean="0"/>
              <a:t>-</a:t>
            </a:r>
          </a:p>
          <a:p>
            <a:pPr>
              <a:buNone/>
            </a:pPr>
            <a:r>
              <a:rPr lang="ru-RU" sz="3800" dirty="0" smtClean="0"/>
              <a:t>     </a:t>
            </a:r>
            <a:r>
              <a:rPr lang="ru-RU" sz="3800" dirty="0" err="1" smtClean="0"/>
              <a:t>чества</a:t>
            </a:r>
            <a:endParaRPr lang="ru-RU" sz="3800" dirty="0" smtClean="0"/>
          </a:p>
          <a:p>
            <a:pPr>
              <a:buNone/>
            </a:pPr>
            <a:endParaRPr lang="ru-RU" sz="3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5"/>
            <a:ext cx="2000264" cy="245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8"/>
            <a:ext cx="3095639" cy="21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785926"/>
            <a:ext cx="2000264" cy="228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297526"/>
            <a:ext cx="2428892" cy="191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«Живи, как все»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43050"/>
            <a:ext cx="8190652" cy="48822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/>
              <a:t>Пытался спросить, </a:t>
            </a:r>
          </a:p>
          <a:p>
            <a:pPr marL="0" indent="0">
              <a:buNone/>
            </a:pPr>
            <a:r>
              <a:rPr lang="ru-RU" sz="1400" b="1" dirty="0" smtClean="0"/>
              <a:t>Как правильно жить </a:t>
            </a:r>
          </a:p>
          <a:p>
            <a:pPr marL="0" indent="0">
              <a:buNone/>
            </a:pPr>
            <a:r>
              <a:rPr lang="ru-RU" sz="1400" b="1" dirty="0" smtClean="0"/>
              <a:t>И быть при этом счастливым. </a:t>
            </a:r>
          </a:p>
          <a:p>
            <a:pPr marL="0" indent="0">
              <a:buNone/>
            </a:pPr>
            <a:r>
              <a:rPr lang="ru-RU" sz="1400" b="1" dirty="0" smtClean="0"/>
              <a:t>И должен признать, </a:t>
            </a:r>
          </a:p>
          <a:p>
            <a:pPr marL="0" indent="0">
              <a:buNone/>
            </a:pPr>
            <a:r>
              <a:rPr lang="ru-RU" sz="1400" b="1" dirty="0" smtClean="0"/>
              <a:t>Бессмысленно ждать </a:t>
            </a:r>
          </a:p>
          <a:p>
            <a:pPr marL="0" indent="0">
              <a:buNone/>
            </a:pPr>
            <a:r>
              <a:rPr lang="ru-RU" sz="1400" b="1" dirty="0" smtClean="0"/>
              <a:t>Ответов правдивых. </a:t>
            </a:r>
          </a:p>
          <a:p>
            <a:pPr marL="0" indent="0">
              <a:buNone/>
            </a:pPr>
            <a:r>
              <a:rPr lang="ru-RU" sz="1400" b="1" dirty="0" smtClean="0"/>
              <a:t>Враги и друзья </a:t>
            </a:r>
          </a:p>
          <a:p>
            <a:pPr marL="0" indent="0">
              <a:buNone/>
            </a:pPr>
            <a:r>
              <a:rPr lang="ru-RU" sz="1400" b="1" dirty="0" smtClean="0"/>
              <a:t>Врут почем зря. </a:t>
            </a:r>
          </a:p>
          <a:p>
            <a:pPr marL="0" indent="0">
              <a:buNone/>
            </a:pPr>
            <a:r>
              <a:rPr lang="ru-RU" sz="1400" b="1" dirty="0" smtClean="0"/>
              <a:t>Кричат, вопрос-де, мол, сложен. </a:t>
            </a:r>
          </a:p>
          <a:p>
            <a:pPr marL="0" indent="0">
              <a:buNone/>
            </a:pPr>
            <a:r>
              <a:rPr lang="ru-RU" sz="1400" b="1" dirty="0" smtClean="0"/>
              <a:t>Не пей, не кури. </a:t>
            </a:r>
          </a:p>
          <a:p>
            <a:pPr marL="0" indent="0">
              <a:buNone/>
            </a:pPr>
            <a:r>
              <a:rPr lang="ru-RU" sz="1400" b="1" dirty="0" smtClean="0"/>
              <a:t>С женой не дури. </a:t>
            </a:r>
          </a:p>
          <a:p>
            <a:pPr marL="0" indent="0">
              <a:buNone/>
            </a:pPr>
            <a:r>
              <a:rPr lang="ru-RU" sz="1400" b="1" dirty="0" smtClean="0"/>
              <a:t>Начальников слушаться должен. </a:t>
            </a:r>
          </a:p>
          <a:p>
            <a:pPr marL="0" indent="0">
              <a:buNone/>
            </a:pPr>
            <a:r>
              <a:rPr lang="ru-RU" sz="1400" b="1" dirty="0" smtClean="0"/>
              <a:t>А годы летят, </a:t>
            </a:r>
          </a:p>
          <a:p>
            <a:pPr marL="0" indent="0">
              <a:buNone/>
            </a:pPr>
            <a:r>
              <a:rPr lang="ru-RU" sz="1400" b="1" dirty="0" smtClean="0"/>
              <a:t>А люди твердят, </a:t>
            </a:r>
          </a:p>
          <a:p>
            <a:pPr marL="0" indent="0">
              <a:buNone/>
            </a:pPr>
            <a:r>
              <a:rPr lang="ru-RU" sz="1400" b="1" dirty="0" smtClean="0"/>
              <a:t>Не лезь напрасно из кожи. </a:t>
            </a:r>
          </a:p>
          <a:p>
            <a:pPr marL="0" indent="0">
              <a:buNone/>
            </a:pPr>
            <a:r>
              <a:rPr lang="ru-RU" sz="1400" b="1" dirty="0" smtClean="0"/>
              <a:t>Чем чище живешь,</a:t>
            </a:r>
          </a:p>
          <a:p>
            <a:pPr marL="0" indent="0">
              <a:buNone/>
            </a:pPr>
            <a:r>
              <a:rPr lang="ru-RU" sz="1400" b="1" dirty="0" smtClean="0"/>
              <a:t>Скорей пропадешь. </a:t>
            </a:r>
          </a:p>
          <a:p>
            <a:pPr marL="0" indent="0">
              <a:buNone/>
            </a:pPr>
            <a:r>
              <a:rPr lang="ru-RU" sz="1400" b="1" dirty="0" smtClean="0"/>
              <a:t>Никто тебе не поможет.</a:t>
            </a:r>
            <a:endParaRPr lang="ru-RU" sz="1400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Магистр политической науки</a:t>
            </a:r>
            <a:endParaRPr lang="ru-RU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5433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H="1" flipV="1">
            <a:off x="4786314" y="2071678"/>
            <a:ext cx="407196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А.А.Зиновьева часто называли магистром политической науки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15152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Интересный, внимательный, доброжелательный собеседник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1785926"/>
            <a:ext cx="3610744" cy="4340237"/>
          </a:xfrm>
        </p:spPr>
        <p:txBody>
          <a:bodyPr>
            <a:noAutofit/>
          </a:bodyPr>
          <a:lstStyle/>
          <a:p>
            <a:pPr lvl="1" algn="just">
              <a:buNone/>
            </a:pPr>
            <a:r>
              <a:rPr lang="ru-RU" sz="2000" dirty="0" smtClean="0"/>
              <a:t>     </a:t>
            </a:r>
            <a:r>
              <a:rPr lang="ru-RU" sz="2400" b="1" dirty="0" smtClean="0"/>
              <a:t>Люди, которым посчастливилось быть близко знакомым с Зиновьевым, знают, что он был интересным рассказчиком, внимательным и доброжелательным собеседником. 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1844824"/>
            <a:ext cx="3657364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жизни - свободно мыслить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643050"/>
            <a:ext cx="4400552" cy="448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Чувство собственного достоинства в нём было развито очень сильно. Его целью было постижение истины, смыслом жизни – возможность свободно мыслить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285752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Он называл себя «машиной для </a:t>
            </a:r>
            <a:r>
              <a:rPr lang="ru-RU" b="1" dirty="0" err="1" smtClean="0"/>
              <a:t>думания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2143116"/>
            <a:ext cx="4214842" cy="395445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 В беседах он не раз говорил про себя, что он машина для </a:t>
            </a:r>
            <a:r>
              <a:rPr lang="ru-RU" b="1" dirty="0" err="1" smtClean="0"/>
              <a:t>думания</a:t>
            </a:r>
            <a:r>
              <a:rPr lang="ru-RU" b="1" dirty="0" smtClean="0"/>
              <a:t>. Центральным в социологических взглядах Зиновьева является, пожалуй, идея законов </a:t>
            </a:r>
            <a:r>
              <a:rPr lang="ru-RU" b="1" dirty="0" err="1" smtClean="0"/>
              <a:t>социальности</a:t>
            </a:r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36957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Объединения людей – главные объекты изучения А.А.Зиновьева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94" y="1643050"/>
            <a:ext cx="3186106" cy="448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Объектом его изучения (социальными объектами) являются люди и их объединения. 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060848"/>
            <a:ext cx="4315350" cy="361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«…Что на свете живые с живыми творят…»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1643049"/>
            <a:ext cx="3614734" cy="521495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Кроме философских произведений, Зиновьев много времени уделял поэзии и живописи. Картины Зиновьева выполнены  несут сильный заряд эмоций, символизируют противостояние автора враждебному миру, одиночество. </a:t>
            </a:r>
          </a:p>
          <a:p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785926"/>
            <a:ext cx="47863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«Мне известно, что мертвым не больно, не стыдно. </a:t>
            </a:r>
          </a:p>
          <a:p>
            <a:r>
              <a:rPr lang="ru-RU" sz="3200" b="1" i="1" dirty="0" smtClean="0"/>
              <a:t>И не мучает совесть их, как говорят. </a:t>
            </a:r>
          </a:p>
          <a:p>
            <a:r>
              <a:rPr lang="ru-RU" sz="3200" b="1" i="1" dirty="0" smtClean="0"/>
              <a:t>Ну а главное - мертвым не слышно, не видно, </a:t>
            </a:r>
          </a:p>
          <a:p>
            <a:r>
              <a:rPr lang="ru-RU" sz="3200" b="1" i="1" dirty="0" smtClean="0"/>
              <a:t>Что на свете живые с живыми творят.»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b="1" dirty="0" smtClean="0"/>
              <a:t>Будь всевидящим, ради Бога!»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1785926"/>
            <a:ext cx="3538736" cy="434023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В его лирических стихотворениях чувствуется резкая, задиристая манера Зиновьева общаться с окружающим миром.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785926"/>
            <a:ext cx="53578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Только я умоляю: Боже! </a:t>
            </a:r>
          </a:p>
          <a:p>
            <a:r>
              <a:rPr lang="ru-RU" b="1" i="1" dirty="0" smtClean="0"/>
              <a:t>Для меня ты немножечко будь! </a:t>
            </a:r>
          </a:p>
          <a:p>
            <a:r>
              <a:rPr lang="ru-RU" b="1" i="1" dirty="0" smtClean="0"/>
              <a:t>Будь пусть немощным, не всесильным, </a:t>
            </a:r>
          </a:p>
          <a:p>
            <a:r>
              <a:rPr lang="ru-RU" b="1" i="1" dirty="0" smtClean="0"/>
              <a:t>Не всеведущим, не всеблагим, </a:t>
            </a:r>
          </a:p>
          <a:p>
            <a:r>
              <a:rPr lang="ru-RU" b="1" i="1" dirty="0" smtClean="0"/>
              <a:t>Не провидцем, в любви не обильным, </a:t>
            </a:r>
          </a:p>
          <a:p>
            <a:r>
              <a:rPr lang="ru-RU" b="1" i="1" dirty="0" smtClean="0"/>
              <a:t>Толстокожим, на ухо тугим. </a:t>
            </a:r>
          </a:p>
          <a:p>
            <a:r>
              <a:rPr lang="ru-RU" b="1" i="1" dirty="0" smtClean="0"/>
              <a:t>Мне-то, Господи, надо немного. </a:t>
            </a:r>
          </a:p>
          <a:p>
            <a:r>
              <a:rPr lang="ru-RU" b="1" i="1" dirty="0" smtClean="0"/>
              <a:t>В пустяке таком не обидь. </a:t>
            </a:r>
          </a:p>
          <a:p>
            <a:r>
              <a:rPr lang="ru-RU" b="1" i="1" dirty="0" smtClean="0"/>
              <a:t>Будь всевидящим, ради бога! </a:t>
            </a:r>
          </a:p>
          <a:p>
            <a:r>
              <a:rPr lang="ru-RU" b="1" i="1" dirty="0" smtClean="0"/>
              <a:t>Умоляю, пожалуйста, видь! </a:t>
            </a:r>
          </a:p>
          <a:p>
            <a:r>
              <a:rPr lang="ru-RU" b="1" i="1" dirty="0" smtClean="0"/>
              <a:t>Просто видь. Видь, и только. </a:t>
            </a:r>
          </a:p>
          <a:p>
            <a:r>
              <a:rPr lang="ru-RU" b="1" i="1" dirty="0" smtClean="0"/>
              <a:t>Видь всегда. Видь во все глаза. </a:t>
            </a:r>
          </a:p>
          <a:p>
            <a:r>
              <a:rPr lang="ru-RU" b="1" i="1" dirty="0" smtClean="0"/>
              <a:t>Видь, каких на свете и сколько </a:t>
            </a:r>
          </a:p>
          <a:p>
            <a:r>
              <a:rPr lang="ru-RU" b="1" i="1" dirty="0" smtClean="0"/>
              <a:t>Дел свершается против и за.</a:t>
            </a:r>
            <a:endParaRPr lang="ru-RU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 Москву в поисках лучшей жизни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643050"/>
            <a:ext cx="3328982" cy="4483113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поисках лучшей жизни семья Зиновьевых переселилась в Москву. В деревенской, а позже и в столичной школе Александр выделялся замечательными способностями.</a:t>
            </a:r>
          </a:p>
          <a:p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12" y="1844824"/>
            <a:ext cx="556617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Интерес к Зиновьеву растёт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1500174"/>
            <a:ext cx="3682752" cy="462598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Александр  Александрович Зиновьев – заметная и яркая, ещё не вполне оценённая фигура русского мира. Интерес к Зиновьеву растёт.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00174"/>
            <a:ext cx="44291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/>
              <a:t>«И поднялись мертвые из праха. </a:t>
            </a:r>
          </a:p>
          <a:p>
            <a:pPr algn="just"/>
            <a:r>
              <a:rPr lang="ru-RU" sz="3200" b="1" i="1" dirty="0" smtClean="0"/>
              <a:t>И пришли они на Суд Святой. </a:t>
            </a:r>
          </a:p>
          <a:p>
            <a:pPr algn="just"/>
            <a:r>
              <a:rPr lang="ru-RU" sz="3200" b="1" i="1" dirty="0" smtClean="0"/>
              <a:t>Но не было ни радости, ни страха </a:t>
            </a:r>
          </a:p>
          <a:p>
            <a:pPr algn="just"/>
            <a:r>
              <a:rPr lang="ru-RU" sz="3200" b="1" i="1" dirty="0" smtClean="0"/>
              <a:t>У них в душе, давным-давно пустой.»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Биение творческой гуманитарной мысли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571612"/>
            <a:ext cx="3286148" cy="52863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800" b="1" dirty="0" smtClean="0"/>
              <a:t>Наследие А.А. Зиновьева – это то, что олицетворяет собой биение творческой гуманитарной мысли в Советском Союзе, затем в России во второй половине ХХ – начале XXI века.</a:t>
            </a:r>
          </a:p>
          <a:p>
            <a:endParaRPr lang="ru-RU" sz="3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95021"/>
            <a:ext cx="65722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/>
              <a:t>«Учим, учим языки. </a:t>
            </a:r>
          </a:p>
          <a:p>
            <a:pPr algn="just"/>
            <a:r>
              <a:rPr lang="ru-RU" sz="2800" b="1" i="1" dirty="0" smtClean="0"/>
              <a:t>Языки иностранные. </a:t>
            </a:r>
          </a:p>
          <a:p>
            <a:pPr algn="just"/>
            <a:r>
              <a:rPr lang="ru-RU" sz="2800" b="1" i="1" dirty="0" smtClean="0"/>
              <a:t>От пеленок до доски. </a:t>
            </a:r>
          </a:p>
          <a:p>
            <a:pPr algn="just"/>
            <a:r>
              <a:rPr lang="ru-RU" sz="2800" b="1" i="1" dirty="0" smtClean="0"/>
              <a:t>А результаты странные. </a:t>
            </a:r>
          </a:p>
          <a:p>
            <a:pPr algn="just"/>
            <a:r>
              <a:rPr lang="ru-RU" sz="2800" b="1" i="1" dirty="0" smtClean="0"/>
              <a:t>Начинаем лепетать </a:t>
            </a:r>
          </a:p>
          <a:p>
            <a:pPr algn="just"/>
            <a:r>
              <a:rPr lang="ru-RU" sz="2800" b="1" i="1" dirty="0" smtClean="0"/>
              <a:t>Мнемся и хихикаем. </a:t>
            </a:r>
          </a:p>
          <a:p>
            <a:pPr algn="just"/>
            <a:r>
              <a:rPr lang="ru-RU" sz="2800" b="1" i="1" dirty="0" smtClean="0"/>
              <a:t>И по-нашему опять </a:t>
            </a:r>
          </a:p>
          <a:p>
            <a:pPr algn="just"/>
            <a:r>
              <a:rPr lang="ru-RU" sz="2800" b="1" i="1" dirty="0" err="1" smtClean="0"/>
              <a:t>Шпрехаем</a:t>
            </a:r>
            <a:r>
              <a:rPr lang="ru-RU" sz="2800" b="1" i="1" dirty="0" smtClean="0"/>
              <a:t> и </a:t>
            </a:r>
            <a:r>
              <a:rPr lang="ru-RU" sz="2800" b="1" i="1" dirty="0" err="1" smtClean="0"/>
              <a:t>спикаем</a:t>
            </a:r>
            <a:r>
              <a:rPr lang="ru-RU" sz="2800" b="1" i="1" dirty="0" smtClean="0"/>
              <a:t>. </a:t>
            </a:r>
          </a:p>
          <a:p>
            <a:pPr algn="just"/>
            <a:r>
              <a:rPr lang="ru-RU" sz="2800" b="1" i="1" dirty="0" smtClean="0"/>
              <a:t>Отчего, хотел бы знать. </a:t>
            </a:r>
          </a:p>
          <a:p>
            <a:pPr algn="just"/>
            <a:r>
              <a:rPr lang="ru-RU" sz="2800" b="1" i="1" dirty="0" smtClean="0"/>
              <a:t>С чем причина связана? </a:t>
            </a:r>
          </a:p>
          <a:p>
            <a:pPr algn="just"/>
            <a:r>
              <a:rPr lang="ru-RU" sz="2800" b="1" i="1" dirty="0" smtClean="0"/>
              <a:t>За границей нам бывать </a:t>
            </a:r>
          </a:p>
          <a:p>
            <a:pPr algn="just"/>
            <a:r>
              <a:rPr lang="ru-RU" sz="2800" b="1" i="1" dirty="0" err="1" smtClean="0"/>
              <a:t>Проти-во-по-ка-за-но</a:t>
            </a:r>
            <a:r>
              <a:rPr lang="ru-RU" sz="2800" dirty="0" smtClean="0"/>
              <a:t>!!»</a:t>
            </a:r>
            <a:endParaRPr lang="ru-RU" sz="28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Вклад в интеллектуальную сокровищницу человечества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1785926"/>
            <a:ext cx="3500430" cy="478634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Произведения А.А.Зиновьева обогатили мировые теории, философию, социологию. Это то, что наша страна внесла в интеллектуальную сокровищницу человечества.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844824"/>
            <a:ext cx="75444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«Я за эту землю воевал. </a:t>
            </a:r>
          </a:p>
          <a:p>
            <a:r>
              <a:rPr lang="ru-RU" sz="2400" b="1" i="1" dirty="0" smtClean="0"/>
              <a:t>За нее я коченел в мороз. </a:t>
            </a:r>
          </a:p>
          <a:p>
            <a:r>
              <a:rPr lang="ru-RU" sz="2400" b="1" i="1" dirty="0" smtClean="0"/>
              <a:t>За нее я без куска околевал. </a:t>
            </a:r>
          </a:p>
          <a:p>
            <a:r>
              <a:rPr lang="ru-RU" sz="2400" b="1" i="1" dirty="0" smtClean="0"/>
              <a:t>С потрохами я в нее, как говорится, врос. </a:t>
            </a:r>
          </a:p>
          <a:p>
            <a:r>
              <a:rPr lang="ru-RU" sz="2400" b="1" i="1" dirty="0" smtClean="0"/>
              <a:t>Не по пьянке из себя слезу давлю, </a:t>
            </a:r>
          </a:p>
          <a:p>
            <a:r>
              <a:rPr lang="ru-RU" sz="2400" b="1" i="1" dirty="0" smtClean="0"/>
              <a:t>От воспоминаний </a:t>
            </a:r>
            <a:r>
              <a:rPr lang="ru-RU" sz="2400" b="1" i="1" dirty="0" err="1" smtClean="0"/>
              <a:t>умилясь</a:t>
            </a:r>
            <a:r>
              <a:rPr lang="ru-RU" sz="2400" b="1" i="1" dirty="0" smtClean="0"/>
              <a:t>. </a:t>
            </a:r>
          </a:p>
          <a:p>
            <a:r>
              <a:rPr lang="ru-RU" sz="2400" b="1" i="1" dirty="0" smtClean="0"/>
              <a:t>Я и так одну тебя люблю, </a:t>
            </a:r>
          </a:p>
          <a:p>
            <a:r>
              <a:rPr lang="ru-RU" sz="2400" b="1" i="1" dirty="0" smtClean="0"/>
              <a:t>Моя суженая серая земля. </a:t>
            </a:r>
          </a:p>
          <a:p>
            <a:r>
              <a:rPr lang="ru-RU" sz="2400" b="1" i="1" dirty="0" smtClean="0"/>
              <a:t>Мне расстаться с ней невмоготу…»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Труды А.А.Зиновьева расширяют границы  русской истории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1571612"/>
            <a:ext cx="3471858" cy="45545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1772816"/>
            <a:ext cx="35283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«Чего хочу? Какую нить я рву? </a:t>
            </a:r>
          </a:p>
          <a:p>
            <a:r>
              <a:rPr lang="ru-RU" sz="3200" b="1" i="1" dirty="0" smtClean="0"/>
              <a:t>Куда иду? Какую радость рушу? </a:t>
            </a:r>
          </a:p>
          <a:p>
            <a:r>
              <a:rPr lang="ru-RU" sz="3200" b="1" i="1" dirty="0" smtClean="0"/>
              <a:t>Свобода - шаг от камеры ко рву. </a:t>
            </a:r>
          </a:p>
          <a:p>
            <a:r>
              <a:rPr lang="ru-RU" sz="3200" b="1" i="1" dirty="0" smtClean="0"/>
              <a:t>Бессмертье - червь, в мою ползущий душу.»</a:t>
            </a:r>
            <a:endParaRPr lang="ru-RU" sz="32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628800"/>
            <a:ext cx="3816423" cy="5004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prstClr val="black"/>
                </a:solidFill>
              </a:rPr>
              <a:t>   Труды </a:t>
            </a:r>
            <a:r>
              <a:rPr lang="ru-RU" sz="2800" b="1" dirty="0">
                <a:solidFill>
                  <a:prstClr val="black"/>
                </a:solidFill>
              </a:rPr>
              <a:t>Зиновьева расширяют границы истории не только нашего края, но и России, неотъемлемой частью которой является Костромская земля.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</a:rPr>
              <a:t> 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Воспоминания друзей и коллег ОБ АЛЕКСАНДРЕ ЗИНОВЬЕВЕ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571612"/>
            <a:ext cx="3898776" cy="455455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 smtClean="0"/>
              <a:t>Константин Макаров (кандидат технических наук, доцент МГТУ им. Н. Э. Баумана)</a:t>
            </a:r>
          </a:p>
          <a:p>
            <a:pPr marL="0" indent="0" algn="just">
              <a:buNone/>
            </a:pPr>
            <a:r>
              <a:rPr lang="ru-RU" sz="1800" b="1" dirty="0" smtClean="0"/>
              <a:t>Его девизом, которому он действительно следовал, было: «Истина любой ценой, несмотря ни на что». И следовал он этому столь последовательно и неотступно и столь успешно, что за более чем 20 лет, я не нашел у него ни одной ошибки. Были разногласия, и длились они по несколько лет, но разбираясь глубже, я каждый раз должен был признавать его правоту.</a:t>
            </a:r>
            <a:endParaRPr lang="ru-RU" sz="1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357430"/>
            <a:ext cx="3929066" cy="294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10849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sz="3100" b="1" dirty="0" smtClean="0"/>
              <a:t>Воспоминания друзей и коллег</a:t>
            </a:r>
            <a:br>
              <a:rPr lang="ru-RU" sz="3100" b="1" dirty="0" smtClean="0"/>
            </a:br>
            <a:r>
              <a:rPr lang="ru-RU" sz="3100" b="1" dirty="0" smtClean="0"/>
              <a:t> ОБ АЛЕКСАНДРЕ ЗИНОВЬЕВЕ</a:t>
            </a:r>
            <a:br>
              <a:rPr lang="ru-RU" sz="3100" b="1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solidFill>
                  <a:srgbClr val="FF0000"/>
                </a:solidFill>
              </a:rPr>
              <a:t>Человека делают Человеком две вещи.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85926"/>
            <a:ext cx="7744374" cy="43402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Первая </a:t>
            </a:r>
            <a:r>
              <a:rPr lang="ru-RU" b="1" dirty="0" smtClean="0"/>
              <a:t>– это стремление к познанию, </a:t>
            </a:r>
          </a:p>
          <a:p>
            <a:pPr>
              <a:buNone/>
            </a:pPr>
            <a:r>
              <a:rPr lang="ru-RU" b="1" dirty="0" smtClean="0"/>
              <a:t>пониманию</a:t>
            </a:r>
            <a:r>
              <a:rPr lang="ru-RU" dirty="0" smtClean="0"/>
              <a:t>.  </a:t>
            </a:r>
            <a:r>
              <a:rPr lang="ru-RU" b="1" dirty="0" smtClean="0"/>
              <a:t>Вся жизнь Александра </a:t>
            </a:r>
          </a:p>
          <a:p>
            <a:pPr>
              <a:buNone/>
            </a:pPr>
            <a:r>
              <a:rPr lang="ru-RU" b="1" dirty="0" smtClean="0"/>
              <a:t>Александровича была посвящена этому.</a:t>
            </a:r>
          </a:p>
          <a:p>
            <a:pPr>
              <a:buNone/>
            </a:pPr>
            <a:r>
              <a:rPr lang="ru-RU" b="1" dirty="0" smtClean="0"/>
              <a:t> </a:t>
            </a:r>
          </a:p>
          <a:p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55" y="3645024"/>
            <a:ext cx="2091461" cy="3068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0340" y="3570619"/>
            <a:ext cx="2034086" cy="3101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570618"/>
            <a:ext cx="2160240" cy="3156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36841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Воспоминания друзей и коллег об АЛЕКСАНДРЕ ЗИНОВЬЕВЕ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556792"/>
            <a:ext cx="7787208" cy="4569371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Вторая вещь </a:t>
            </a:r>
            <a:r>
              <a:rPr lang="ru-RU" b="1" dirty="0" smtClean="0"/>
              <a:t>– нравственность, способность к моральным поступкам. И здесь Александр Александрович показал уникальнейший пример, как можно жить, не прогибаясь ни перед кем и ни перед чем. Всю жизнь он делал из себя Человека, согласно лучшим представлениям, каков должен быть Человек. То, что у него на это хватало сил, восхищает.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Воспоминания друзей и коллег</a:t>
            </a:r>
            <a:br>
              <a:rPr lang="ru-RU" b="1" dirty="0" smtClean="0"/>
            </a:br>
            <a:r>
              <a:rPr lang="ru-RU" b="1" dirty="0" smtClean="0"/>
              <a:t> ОБ АЛЕКСАНДРЕ ЗИНОВЬЕВЕ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sz="3500" b="1" dirty="0" smtClean="0">
                <a:solidFill>
                  <a:srgbClr val="FF0000"/>
                </a:solidFill>
              </a:rPr>
              <a:t>Гениальность</a:t>
            </a:r>
            <a:r>
              <a:rPr lang="ru-RU" b="1" dirty="0" smtClean="0"/>
              <a:t> – это способность увидеть очевидное и задуматься об увиденном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b="1" dirty="0" smtClean="0"/>
              <a:t>То, что мне посчастливилось быть знакомым с этим Человеком, я расцениваю как величайшую удачу в своей жизни. Я не хотел бы вызвать зависть: такая удача доступна всем. Есть его книги, он весь в них, как бы избито это ни звучало.</a:t>
            </a:r>
          </a:p>
          <a:p>
            <a:pPr marL="0" indent="0" algn="just">
              <a:buNone/>
            </a:pPr>
            <a:r>
              <a:rPr lang="ru-RU" sz="3900" b="1" dirty="0" smtClean="0">
                <a:solidFill>
                  <a:srgbClr val="FF0000"/>
                </a:solidFill>
              </a:rPr>
              <a:t>Люди! Читайте, думайте, и будьте Людьми! Чтобы не пропало, чтоб Огонь не погас! </a:t>
            </a:r>
          </a:p>
          <a:p>
            <a:pPr marL="0" indent="0" algn="just">
              <a:buNone/>
            </a:pPr>
            <a:r>
              <a:rPr lang="ru-RU" sz="3900" b="1" dirty="0" smtClean="0">
                <a:solidFill>
                  <a:srgbClr val="FF0000"/>
                </a:solidFill>
              </a:rPr>
              <a:t>«Ты можешь!» </a:t>
            </a:r>
          </a:p>
          <a:p>
            <a:pPr algn="just"/>
            <a:endParaRPr lang="ru-RU" b="1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«Светил другим, себя сжигая»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14744" y="1142984"/>
            <a:ext cx="5143536" cy="4857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И.М.Ильинский так сказал про А.А.Зиновьева</a:t>
            </a:r>
          </a:p>
          <a:p>
            <a:pPr algn="just"/>
            <a:r>
              <a:rPr lang="ru-RU" sz="2800" b="1" dirty="0" smtClean="0"/>
              <a:t>«Мои дела?.. Я жил страной.</a:t>
            </a:r>
          </a:p>
          <a:p>
            <a:pPr algn="just"/>
            <a:r>
              <a:rPr lang="ru-RU" sz="2800" b="1" dirty="0" smtClean="0"/>
              <a:t>Мне подарила Русь святая</a:t>
            </a:r>
          </a:p>
          <a:p>
            <a:pPr algn="just"/>
            <a:r>
              <a:rPr lang="ru-RU" sz="2800" b="1" dirty="0" smtClean="0"/>
              <a:t>Простой девиз: «Будь сам собой.</a:t>
            </a:r>
          </a:p>
          <a:p>
            <a:pPr algn="just"/>
            <a:r>
              <a:rPr lang="ru-RU" sz="2800" b="1" dirty="0" smtClean="0"/>
              <a:t>Свети другим, себя сжигая».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 smtClean="0"/>
              <a:t>И.М. Ильинский президент Русского интеллектуального клуба</a:t>
            </a:r>
            <a:endParaRPr lang="ru-RU" sz="28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1878" y="1329798"/>
            <a:ext cx="3024238" cy="452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001419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1100" b="1" dirty="0">
                <a:solidFill>
                  <a:srgbClr val="FF0000"/>
                </a:solidFill>
              </a:rPr>
              <a:t>Использованные ресурсы</a:t>
            </a:r>
            <a:r>
              <a:rPr lang="ru-RU" sz="6600" b="1" dirty="0">
                <a:solidFill>
                  <a:srgbClr val="FF0000"/>
                </a:solidFill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6600" b="1" dirty="0">
                <a:solidFill>
                  <a:srgbClr val="FF0000"/>
                </a:solidFill>
              </a:rPr>
              <a:t>1.	Методические рекомендации Малышевой  И.Ю., к.ф.н., </a:t>
            </a:r>
            <a:r>
              <a:rPr lang="ru-RU" sz="6600" b="1" dirty="0" err="1">
                <a:solidFill>
                  <a:srgbClr val="FF0000"/>
                </a:solidFill>
              </a:rPr>
              <a:t>и.о</a:t>
            </a:r>
            <a:r>
              <a:rPr lang="ru-RU" sz="6600" b="1" dirty="0">
                <a:solidFill>
                  <a:srgbClr val="FF0000"/>
                </a:solidFill>
              </a:rPr>
              <a:t>. декана факультета обучения и воспитания ОГБОУ ДПО «Костромской институт развития образования».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6600" b="1" dirty="0">
                <a:solidFill>
                  <a:srgbClr val="FF0000"/>
                </a:solidFill>
              </a:rPr>
              <a:t>2.	Ресурсы ИНТЕРНЕТ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6600" b="1" dirty="0">
                <a:solidFill>
                  <a:srgbClr val="FF0000"/>
                </a:solidFill>
              </a:rPr>
              <a:t>3.	Зиновьев А.А. На пути к сверхобществу/ Александр Александрович Зиновьев.- М.: Астрель,2008 г.-576 с. – (Социальная мысль России).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6600" b="1" dirty="0">
                <a:solidFill>
                  <a:srgbClr val="FF0000"/>
                </a:solidFill>
              </a:rPr>
              <a:t>4.	Зиновьев А.А. Запад: избранные сочинения /Александр Александрович Зиновьев/; вступ. Статья Г.В. Осипова; составление Ю.Н. Солодухина.- М.: Астрель,2008. 512 с. – (Социальная мысль России).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6600" b="1" dirty="0">
                <a:solidFill>
                  <a:srgbClr val="FF0000"/>
                </a:solidFill>
              </a:rPr>
              <a:t>5.	Зиновьев А.А. Исповедь отщепенца /Александр Александрович Зиновьев/.- М.: </a:t>
            </a:r>
            <a:r>
              <a:rPr lang="ru-RU" sz="6600" b="1" dirty="0" err="1">
                <a:solidFill>
                  <a:srgbClr val="FF0000"/>
                </a:solidFill>
              </a:rPr>
              <a:t>Астрель</a:t>
            </a:r>
            <a:r>
              <a:rPr lang="ru-RU" sz="6600" b="1" dirty="0">
                <a:solidFill>
                  <a:srgbClr val="FF0000"/>
                </a:solidFill>
              </a:rPr>
              <a:t>, 2008 г.-605 с. – (Социальная мысль России).</a:t>
            </a:r>
          </a:p>
          <a:p>
            <a:pPr marL="0" indent="0">
              <a:spcBef>
                <a:spcPts val="0"/>
              </a:spcBef>
              <a:buNone/>
            </a:pPr>
            <a:endParaRPr lang="ru-RU" sz="66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6600" b="1" dirty="0" smtClean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8600" b="1" dirty="0" smtClean="0">
                <a:solidFill>
                  <a:srgbClr val="FF0000"/>
                </a:solidFill>
              </a:rPr>
              <a:t>Спасибо </a:t>
            </a:r>
            <a:r>
              <a:rPr lang="ru-RU" sz="8600" b="1" dirty="0">
                <a:solidFill>
                  <a:srgbClr val="FF0000"/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22563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 отличным аттестатом в Московский институт философии, литературы и истории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6446" y="1571612"/>
            <a:ext cx="292895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 1939 году с отличием окончил школу и поступил в Московский институт философии, литературы и истории. </a:t>
            </a:r>
            <a:endParaRPr lang="ru-RU" sz="3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293"/>
          <a:stretch/>
        </p:blipFill>
        <p:spPr bwMode="auto">
          <a:xfrm>
            <a:off x="192578" y="2029857"/>
            <a:ext cx="5522720" cy="36078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214422"/>
            <a:ext cx="4400552" cy="4911741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/>
              <a:t>Молодой человек</a:t>
            </a:r>
          </a:p>
          <a:p>
            <a:pPr algn="just">
              <a:buNone/>
            </a:pPr>
            <a:r>
              <a:rPr lang="ru-RU" b="1" dirty="0" smtClean="0"/>
              <a:t>   тайно критиковал     тоталитарный режим в стране, на него донесли. Зиновьев был исключён из МИФЛИ, затем арестован и подвергнут психиатрической экспертизе. 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700808"/>
            <a:ext cx="4146638" cy="4168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 Исключение из института, арест,</a:t>
            </a:r>
          </a:p>
          <a:p>
            <a:pPr algn="just"/>
            <a:r>
              <a:rPr lang="ru-RU" sz="2800" b="1" dirty="0" smtClean="0"/>
              <a:t>            медицинская экспертиза                               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Побег, уход добровольцем на войну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72198" y="1214422"/>
            <a:ext cx="2614602" cy="4911741"/>
          </a:xfrm>
        </p:spPr>
        <p:txBody>
          <a:bodyPr>
            <a:noAutofit/>
          </a:bodyPr>
          <a:lstStyle/>
          <a:p>
            <a:pPr marL="3175" indent="11113" algn="just">
              <a:buNone/>
            </a:pPr>
            <a:r>
              <a:rPr lang="ru-RU" sz="2400" b="1" dirty="0" smtClean="0"/>
              <a:t>     Перед повторным арестом он сбежал. В 1940 году пошёл добровольцем в Красную Армию, избавившись  таким образом от преследований.</a:t>
            </a:r>
          </a:p>
          <a:p>
            <a:pPr algn="just"/>
            <a:endParaRPr lang="ru-RU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222" y="1857364"/>
            <a:ext cx="546500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Кавалерийские и танковые войска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928802"/>
            <a:ext cx="4686304" cy="419736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b="1" dirty="0" smtClean="0"/>
              <a:t>Служил в кавалерии. Участвовал в Великой Отечественной войне с 1941 года в составе  танкового</a:t>
            </a:r>
          </a:p>
          <a:p>
            <a:pPr algn="just">
              <a:buNone/>
            </a:pPr>
            <a:r>
              <a:rPr lang="ru-RU" b="1" dirty="0" smtClean="0"/>
              <a:t>    полка.</a:t>
            </a: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429024" cy="216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004" y="3500438"/>
            <a:ext cx="34441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2403</Words>
  <Application>Microsoft Office PowerPoint</Application>
  <PresentationFormat>Экран (4:3)</PresentationFormat>
  <Paragraphs>219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МБОУ «Шунгенская средняя общеобразовательная школа»</vt:lpstr>
      <vt:lpstr>Богатства Костромского края</vt:lpstr>
      <vt:lpstr>Презентация PowerPoint</vt:lpstr>
      <vt:lpstr>Родом из Чухломы</vt:lpstr>
      <vt:lpstr>В Москву в поисках лучшей жизни</vt:lpstr>
      <vt:lpstr>С отличным аттестатом в Московский институт философии, литературы и истории</vt:lpstr>
      <vt:lpstr>Презентация PowerPoint</vt:lpstr>
      <vt:lpstr>Побег, уход добровольцем на войну</vt:lpstr>
      <vt:lpstr>Кавалерийские и танковые войска</vt:lpstr>
      <vt:lpstr>Лётчик - истребитель</vt:lpstr>
      <vt:lpstr>Лётчик - штурмовик</vt:lpstr>
      <vt:lpstr>Последние боевые вылеты</vt:lpstr>
      <vt:lpstr>Награждён орденом Красной Звезды</vt:lpstr>
      <vt:lpstr>Снова в Москве,  и снова учиться</vt:lpstr>
      <vt:lpstr>Основатель логического кружка</vt:lpstr>
      <vt:lpstr>Профессор МГУ</vt:lpstr>
      <vt:lpstr>Всемирная известность</vt:lpstr>
      <vt:lpstr>Власти игнорируют писателя</vt:lpstr>
      <vt:lpstr>«Ненаучные» произведения Зиновьева на Западе</vt:lpstr>
      <vt:lpstr>«Зияющие высоты»</vt:lpstr>
      <vt:lpstr>Презентация PowerPoint</vt:lpstr>
      <vt:lpstr>Выслан из родной  страны</vt:lpstr>
      <vt:lpstr>За границей.Профессор Мюнхенского университета</vt:lpstr>
      <vt:lpstr>Жизнь на Западе</vt:lpstr>
      <vt:lpstr>Яркий критик советской системы</vt:lpstr>
      <vt:lpstr>Предвидел разрушение советской системы</vt:lpstr>
      <vt:lpstr>Прах писателя развеян над Чухломой.  Память - никогда</vt:lpstr>
      <vt:lpstr>Могила – кенотаф на Новодевичьем кладбище</vt:lpstr>
      <vt:lpstr>Памятник уроженцу Костромского края</vt:lpstr>
      <vt:lpstr>Презентация PowerPoint</vt:lpstr>
      <vt:lpstr>Журнал в память о мыслителе</vt:lpstr>
      <vt:lpstr>Журнал «Зиновьев»</vt:lpstr>
      <vt:lpstr>Исследовательский центр</vt:lpstr>
      <vt:lpstr>Встреча с А.А.Зиновьевым. Жена и соратница Ольга Зиновьева</vt:lpstr>
      <vt:lpstr> Общая характеристика творчества </vt:lpstr>
      <vt:lpstr>Общая характеристика творчества </vt:lpstr>
      <vt:lpstr>после начала перестройки в СССР </vt:lpstr>
      <vt:lpstr>«Катастройка» - Перестройка</vt:lpstr>
      <vt:lpstr>Зиновьев – создатель новой формы осмысления современного мира, которая получила воплощение в социологическом романе. </vt:lpstr>
      <vt:lpstr>Острый, язвительный сатирик</vt:lpstr>
      <vt:lpstr>Талантливый человек- талантлив во всём</vt:lpstr>
      <vt:lpstr>«Живи, как все»</vt:lpstr>
      <vt:lpstr>Магистр политической науки</vt:lpstr>
      <vt:lpstr>Интересный, внимательный, доброжелательный собеседник</vt:lpstr>
      <vt:lpstr>Цель жизни - свободно мыслить</vt:lpstr>
      <vt:lpstr>Он называл себя «машиной для думания»</vt:lpstr>
      <vt:lpstr>Объединения людей – главные объекты изучения А.А.Зиновьева</vt:lpstr>
      <vt:lpstr>«…Что на свете живые с живыми творят…»</vt:lpstr>
      <vt:lpstr>«Будь всевидящим, ради Бога!»</vt:lpstr>
      <vt:lpstr>Интерес к Зиновьеву растёт</vt:lpstr>
      <vt:lpstr>Биение творческой гуманитарной мысли</vt:lpstr>
      <vt:lpstr> Вклад в интеллектуальную сокровищницу человечества</vt:lpstr>
      <vt:lpstr>Труды А.А.Зиновьева расширяют границы  русской истории</vt:lpstr>
      <vt:lpstr>  Воспоминания друзей и коллег ОБ АЛЕКСАНДРЕ ЗИНОВЬЕВЕ </vt:lpstr>
      <vt:lpstr>  Воспоминания друзей и коллег  ОБ АЛЕКСАНДРЕ ЗИНОВЬЕВЕ  Человека делают Человеком две вещи.  </vt:lpstr>
      <vt:lpstr>Воспоминания друзей и коллег об АЛЕКСАНДРЕ ЗИНОВЬЕВЕ </vt:lpstr>
      <vt:lpstr>Воспоминания друзей и коллег  ОБ АЛЕКСАНДРЕ ЗИНОВЬЕВЕ</vt:lpstr>
      <vt:lpstr>«Светил другим, себя сжигая»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Lena</dc:creator>
  <cp:lastModifiedBy>Домашний</cp:lastModifiedBy>
  <cp:revision>66</cp:revision>
  <dcterms:created xsi:type="dcterms:W3CDTF">2003-12-31T22:33:56Z</dcterms:created>
  <dcterms:modified xsi:type="dcterms:W3CDTF">2012-10-29T15:16:48Z</dcterms:modified>
</cp:coreProperties>
</file>