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5"/>
  </p:notesMasterIdLst>
  <p:sldIdLst>
    <p:sldId id="256" r:id="rId2"/>
    <p:sldId id="258" r:id="rId3"/>
    <p:sldId id="257" r:id="rId4"/>
    <p:sldId id="274" r:id="rId5"/>
    <p:sldId id="259" r:id="rId6"/>
    <p:sldId id="260" r:id="rId7"/>
    <p:sldId id="261" r:id="rId8"/>
    <p:sldId id="262" r:id="rId9"/>
    <p:sldId id="263" r:id="rId10"/>
    <p:sldId id="265" r:id="rId11"/>
    <p:sldId id="264" r:id="rId12"/>
    <p:sldId id="266" r:id="rId13"/>
    <p:sldId id="279" r:id="rId14"/>
    <p:sldId id="269" r:id="rId15"/>
    <p:sldId id="268" r:id="rId16"/>
    <p:sldId id="276" r:id="rId17"/>
    <p:sldId id="273" r:id="rId18"/>
    <p:sldId id="267" r:id="rId19"/>
    <p:sldId id="271" r:id="rId20"/>
    <p:sldId id="272" r:id="rId21"/>
    <p:sldId id="281" r:id="rId22"/>
    <p:sldId id="278" r:id="rId23"/>
    <p:sldId id="284" r:id="rId24"/>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24" autoAdjust="0"/>
    <p:restoredTop sz="94660"/>
  </p:normalViewPr>
  <p:slideViewPr>
    <p:cSldViewPr>
      <p:cViewPr varScale="1">
        <p:scale>
          <a:sx n="108" d="100"/>
          <a:sy n="108" d="100"/>
        </p:scale>
        <p:origin x="164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78CB6E-38C1-43B9-8BD0-A9E42DEE8E1B}" type="datetimeFigureOut">
              <a:rPr lang="ru-RU" smtClean="0"/>
              <a:pPr/>
              <a:t>08.05.2013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D50E2E-DA22-4048-9078-FE077ECB4EAD}" type="slidenum">
              <a:rPr lang="ru-RU" smtClean="0"/>
              <a:pPr/>
              <a:t>‹#›</a:t>
            </a:fld>
            <a:endParaRPr lang="ru-RU"/>
          </a:p>
        </p:txBody>
      </p:sp>
    </p:spTree>
    <p:extLst>
      <p:ext uri="{BB962C8B-B14F-4D97-AF65-F5344CB8AC3E}">
        <p14:creationId xmlns:p14="http://schemas.microsoft.com/office/powerpoint/2010/main" val="15844630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24D50E2E-DA22-4048-9078-FE077ECB4EAD}" type="slidenum">
              <a:rPr lang="ru-RU" smtClean="0"/>
              <a:pPr/>
              <a:t>1</a:t>
            </a:fld>
            <a:endParaRPr lang="ru-RU"/>
          </a:p>
        </p:txBody>
      </p:sp>
    </p:spTree>
    <p:extLst>
      <p:ext uri="{BB962C8B-B14F-4D97-AF65-F5344CB8AC3E}">
        <p14:creationId xmlns:p14="http://schemas.microsoft.com/office/powerpoint/2010/main" val="25014569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24D50E2E-DA22-4048-9078-FE077ECB4EAD}" type="slidenum">
              <a:rPr lang="ru-RU" smtClean="0"/>
              <a:pPr/>
              <a:t>10</a:t>
            </a:fld>
            <a:endParaRPr lang="ru-RU"/>
          </a:p>
        </p:txBody>
      </p:sp>
    </p:spTree>
    <p:extLst>
      <p:ext uri="{BB962C8B-B14F-4D97-AF65-F5344CB8AC3E}">
        <p14:creationId xmlns:p14="http://schemas.microsoft.com/office/powerpoint/2010/main" val="22366113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24D50E2E-DA22-4048-9078-FE077ECB4EAD}" type="slidenum">
              <a:rPr lang="ru-RU" smtClean="0"/>
              <a:pPr/>
              <a:t>11</a:t>
            </a:fld>
            <a:endParaRPr lang="ru-RU"/>
          </a:p>
        </p:txBody>
      </p:sp>
    </p:spTree>
    <p:extLst>
      <p:ext uri="{BB962C8B-B14F-4D97-AF65-F5344CB8AC3E}">
        <p14:creationId xmlns:p14="http://schemas.microsoft.com/office/powerpoint/2010/main" val="77852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24D50E2E-DA22-4048-9078-FE077ECB4EAD}" type="slidenum">
              <a:rPr lang="ru-RU" smtClean="0"/>
              <a:pPr/>
              <a:t>12</a:t>
            </a:fld>
            <a:endParaRPr lang="ru-RU"/>
          </a:p>
        </p:txBody>
      </p:sp>
    </p:spTree>
    <p:extLst>
      <p:ext uri="{BB962C8B-B14F-4D97-AF65-F5344CB8AC3E}">
        <p14:creationId xmlns:p14="http://schemas.microsoft.com/office/powerpoint/2010/main" val="1864767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4D50E2E-DA22-4048-9078-FE077ECB4EAD}" type="slidenum">
              <a:rPr lang="ru-RU" smtClean="0"/>
              <a:pPr/>
              <a:t>13</a:t>
            </a:fld>
            <a:endParaRPr lang="ru-RU"/>
          </a:p>
        </p:txBody>
      </p:sp>
    </p:spTree>
    <p:extLst>
      <p:ext uri="{BB962C8B-B14F-4D97-AF65-F5344CB8AC3E}">
        <p14:creationId xmlns:p14="http://schemas.microsoft.com/office/powerpoint/2010/main" val="34135080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24D50E2E-DA22-4048-9078-FE077ECB4EAD}" type="slidenum">
              <a:rPr lang="ru-RU" smtClean="0"/>
              <a:pPr/>
              <a:t>14</a:t>
            </a:fld>
            <a:endParaRPr lang="ru-RU"/>
          </a:p>
        </p:txBody>
      </p:sp>
    </p:spTree>
    <p:extLst>
      <p:ext uri="{BB962C8B-B14F-4D97-AF65-F5344CB8AC3E}">
        <p14:creationId xmlns:p14="http://schemas.microsoft.com/office/powerpoint/2010/main" val="32697134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24D50E2E-DA22-4048-9078-FE077ECB4EAD}" type="slidenum">
              <a:rPr lang="ru-RU" smtClean="0"/>
              <a:pPr/>
              <a:t>15</a:t>
            </a:fld>
            <a:endParaRPr lang="ru-RU"/>
          </a:p>
        </p:txBody>
      </p:sp>
    </p:spTree>
    <p:extLst>
      <p:ext uri="{BB962C8B-B14F-4D97-AF65-F5344CB8AC3E}">
        <p14:creationId xmlns:p14="http://schemas.microsoft.com/office/powerpoint/2010/main" val="37378019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24D50E2E-DA22-4048-9078-FE077ECB4EAD}" type="slidenum">
              <a:rPr lang="ru-RU" smtClean="0"/>
              <a:pPr/>
              <a:t>16</a:t>
            </a:fld>
            <a:endParaRPr lang="ru-RU"/>
          </a:p>
        </p:txBody>
      </p:sp>
    </p:spTree>
    <p:extLst>
      <p:ext uri="{BB962C8B-B14F-4D97-AF65-F5344CB8AC3E}">
        <p14:creationId xmlns:p14="http://schemas.microsoft.com/office/powerpoint/2010/main" val="24969944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24D50E2E-DA22-4048-9078-FE077ECB4EAD}" type="slidenum">
              <a:rPr lang="ru-RU" smtClean="0"/>
              <a:pPr/>
              <a:t>17</a:t>
            </a:fld>
            <a:endParaRPr lang="ru-RU"/>
          </a:p>
        </p:txBody>
      </p:sp>
    </p:spTree>
    <p:extLst>
      <p:ext uri="{BB962C8B-B14F-4D97-AF65-F5344CB8AC3E}">
        <p14:creationId xmlns:p14="http://schemas.microsoft.com/office/powerpoint/2010/main" val="9588451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24D50E2E-DA22-4048-9078-FE077ECB4EAD}" type="slidenum">
              <a:rPr lang="ru-RU" smtClean="0"/>
              <a:pPr/>
              <a:t>18</a:t>
            </a:fld>
            <a:endParaRPr lang="ru-RU"/>
          </a:p>
        </p:txBody>
      </p:sp>
    </p:spTree>
    <p:extLst>
      <p:ext uri="{BB962C8B-B14F-4D97-AF65-F5344CB8AC3E}">
        <p14:creationId xmlns:p14="http://schemas.microsoft.com/office/powerpoint/2010/main" val="3500445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4D50E2E-DA22-4048-9078-FE077ECB4EAD}" type="slidenum">
              <a:rPr lang="ru-RU" smtClean="0"/>
              <a:pPr/>
              <a:t>19</a:t>
            </a:fld>
            <a:endParaRPr lang="ru-RU"/>
          </a:p>
        </p:txBody>
      </p:sp>
    </p:spTree>
    <p:extLst>
      <p:ext uri="{BB962C8B-B14F-4D97-AF65-F5344CB8AC3E}">
        <p14:creationId xmlns:p14="http://schemas.microsoft.com/office/powerpoint/2010/main" val="2962820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4D50E2E-DA22-4048-9078-FE077ECB4EAD}" type="slidenum">
              <a:rPr lang="ru-RU" smtClean="0"/>
              <a:pPr/>
              <a:t>2</a:t>
            </a:fld>
            <a:endParaRPr lang="ru-RU"/>
          </a:p>
        </p:txBody>
      </p:sp>
    </p:spTree>
    <p:extLst>
      <p:ext uri="{BB962C8B-B14F-4D97-AF65-F5344CB8AC3E}">
        <p14:creationId xmlns:p14="http://schemas.microsoft.com/office/powerpoint/2010/main" val="33036680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24D50E2E-DA22-4048-9078-FE077ECB4EAD}" type="slidenum">
              <a:rPr lang="ru-RU" smtClean="0"/>
              <a:pPr/>
              <a:t>20</a:t>
            </a:fld>
            <a:endParaRPr lang="ru-RU"/>
          </a:p>
        </p:txBody>
      </p:sp>
    </p:spTree>
    <p:extLst>
      <p:ext uri="{BB962C8B-B14F-4D97-AF65-F5344CB8AC3E}">
        <p14:creationId xmlns:p14="http://schemas.microsoft.com/office/powerpoint/2010/main" val="32582090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24D50E2E-DA22-4048-9078-FE077ECB4EAD}" type="slidenum">
              <a:rPr lang="ru-RU" smtClean="0"/>
              <a:pPr/>
              <a:t>21</a:t>
            </a:fld>
            <a:endParaRPr lang="ru-RU"/>
          </a:p>
        </p:txBody>
      </p:sp>
    </p:spTree>
    <p:extLst>
      <p:ext uri="{BB962C8B-B14F-4D97-AF65-F5344CB8AC3E}">
        <p14:creationId xmlns:p14="http://schemas.microsoft.com/office/powerpoint/2010/main" val="7926403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24D50E2E-DA22-4048-9078-FE077ECB4EAD}" type="slidenum">
              <a:rPr lang="ru-RU" smtClean="0"/>
              <a:pPr/>
              <a:t>22</a:t>
            </a:fld>
            <a:endParaRPr lang="ru-RU"/>
          </a:p>
        </p:txBody>
      </p:sp>
    </p:spTree>
    <p:extLst>
      <p:ext uri="{BB962C8B-B14F-4D97-AF65-F5344CB8AC3E}">
        <p14:creationId xmlns:p14="http://schemas.microsoft.com/office/powerpoint/2010/main" val="7317465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24D50E2E-DA22-4048-9078-FE077ECB4EAD}" type="slidenum">
              <a:rPr lang="ru-RU" smtClean="0"/>
              <a:pPr/>
              <a:t>23</a:t>
            </a:fld>
            <a:endParaRPr lang="ru-RU"/>
          </a:p>
        </p:txBody>
      </p:sp>
    </p:spTree>
    <p:extLst>
      <p:ext uri="{BB962C8B-B14F-4D97-AF65-F5344CB8AC3E}">
        <p14:creationId xmlns:p14="http://schemas.microsoft.com/office/powerpoint/2010/main" val="23721768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24D50E2E-DA22-4048-9078-FE077ECB4EAD}" type="slidenum">
              <a:rPr lang="ru-RU" smtClean="0"/>
              <a:pPr/>
              <a:t>3</a:t>
            </a:fld>
            <a:endParaRPr lang="ru-RU"/>
          </a:p>
        </p:txBody>
      </p:sp>
    </p:spTree>
    <p:extLst>
      <p:ext uri="{BB962C8B-B14F-4D97-AF65-F5344CB8AC3E}">
        <p14:creationId xmlns:p14="http://schemas.microsoft.com/office/powerpoint/2010/main" val="12565105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24D50E2E-DA22-4048-9078-FE077ECB4EAD}" type="slidenum">
              <a:rPr lang="ru-RU" smtClean="0"/>
              <a:pPr/>
              <a:t>4</a:t>
            </a:fld>
            <a:endParaRPr lang="ru-RU"/>
          </a:p>
        </p:txBody>
      </p:sp>
    </p:spTree>
    <p:extLst>
      <p:ext uri="{BB962C8B-B14F-4D97-AF65-F5344CB8AC3E}">
        <p14:creationId xmlns:p14="http://schemas.microsoft.com/office/powerpoint/2010/main" val="1552088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24D50E2E-DA22-4048-9078-FE077ECB4EAD}" type="slidenum">
              <a:rPr lang="ru-RU" smtClean="0"/>
              <a:pPr/>
              <a:t>5</a:t>
            </a:fld>
            <a:endParaRPr lang="ru-RU"/>
          </a:p>
        </p:txBody>
      </p:sp>
    </p:spTree>
    <p:extLst>
      <p:ext uri="{BB962C8B-B14F-4D97-AF65-F5344CB8AC3E}">
        <p14:creationId xmlns:p14="http://schemas.microsoft.com/office/powerpoint/2010/main" val="42830310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4D50E2E-DA22-4048-9078-FE077ECB4EAD}" type="slidenum">
              <a:rPr lang="ru-RU" smtClean="0"/>
              <a:pPr/>
              <a:t>6</a:t>
            </a:fld>
            <a:endParaRPr lang="ru-RU"/>
          </a:p>
        </p:txBody>
      </p:sp>
    </p:spTree>
    <p:extLst>
      <p:ext uri="{BB962C8B-B14F-4D97-AF65-F5344CB8AC3E}">
        <p14:creationId xmlns:p14="http://schemas.microsoft.com/office/powerpoint/2010/main" val="3699111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4D50E2E-DA22-4048-9078-FE077ECB4EAD}" type="slidenum">
              <a:rPr lang="ru-RU" smtClean="0"/>
              <a:pPr/>
              <a:t>7</a:t>
            </a:fld>
            <a:endParaRPr lang="ru-RU"/>
          </a:p>
        </p:txBody>
      </p:sp>
    </p:spTree>
    <p:extLst>
      <p:ext uri="{BB962C8B-B14F-4D97-AF65-F5344CB8AC3E}">
        <p14:creationId xmlns:p14="http://schemas.microsoft.com/office/powerpoint/2010/main" val="4216252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4D50E2E-DA22-4048-9078-FE077ECB4EAD}" type="slidenum">
              <a:rPr lang="ru-RU" smtClean="0"/>
              <a:pPr/>
              <a:t>8</a:t>
            </a:fld>
            <a:endParaRPr lang="ru-RU"/>
          </a:p>
        </p:txBody>
      </p:sp>
    </p:spTree>
    <p:extLst>
      <p:ext uri="{BB962C8B-B14F-4D97-AF65-F5344CB8AC3E}">
        <p14:creationId xmlns:p14="http://schemas.microsoft.com/office/powerpoint/2010/main" val="28618015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24D50E2E-DA22-4048-9078-FE077ECB4EAD}" type="slidenum">
              <a:rPr lang="ru-RU" smtClean="0"/>
              <a:pPr/>
              <a:t>9</a:t>
            </a:fld>
            <a:endParaRPr lang="ru-RU"/>
          </a:p>
        </p:txBody>
      </p:sp>
    </p:spTree>
    <p:extLst>
      <p:ext uri="{BB962C8B-B14F-4D97-AF65-F5344CB8AC3E}">
        <p14:creationId xmlns:p14="http://schemas.microsoft.com/office/powerpoint/2010/main" val="3202394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7EAF463A-BC7C-46EE-9F1E-7F377CCA4891}" type="datetimeFigureOut">
              <a:rPr lang="en-US" smtClean="0"/>
              <a:pPr/>
              <a:t>5/8/2013</a:t>
            </a:fld>
            <a:endParaRPr lang="en-US"/>
          </a:p>
        </p:txBody>
      </p:sp>
      <p:sp>
        <p:nvSpPr>
          <p:cNvPr id="17" name="Нижний колонтитул 16"/>
          <p:cNvSpPr>
            <a:spLocks noGrp="1"/>
          </p:cNvSpPr>
          <p:nvPr>
            <p:ph type="ftr" sz="quarter" idx="11"/>
          </p:nvPr>
        </p:nvSpPr>
        <p:spPr/>
        <p:txBody>
          <a:bodyPr/>
          <a:lstStyle/>
          <a:p>
            <a:endParaRPr lang="en-US"/>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A483448D-3A78-4528-A469-B745A65DA480}" type="slidenum">
              <a:rPr lang="en-US" smtClean="0"/>
              <a:pPr/>
              <a:t>‹#›</a:t>
            </a:fld>
            <a:endParaRPr lang="en-US"/>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5/8/2013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5/8/2013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5/8/2013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
        <p:nvSpPr>
          <p:cNvPr id="8" name="Объект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5/8/2013</a:t>
            </a:fld>
            <a:endParaRPr lang="en-US"/>
          </a:p>
        </p:txBody>
      </p:sp>
      <p:sp>
        <p:nvSpPr>
          <p:cNvPr id="5" name="Нижний колонтитул 4"/>
          <p:cNvSpPr>
            <a:spLocks noGrp="1"/>
          </p:cNvSpPr>
          <p:nvPr>
            <p:ph type="ftr" sz="quarter" idx="11"/>
          </p:nvPr>
        </p:nvSpPr>
        <p:spPr>
          <a:xfrm>
            <a:off x="800100" y="6172200"/>
            <a:ext cx="4000500" cy="457200"/>
          </a:xfrm>
        </p:spPr>
        <p:txBody>
          <a:bodyPr/>
          <a:lstStyle/>
          <a:p>
            <a:endParaRPr lang="en-US"/>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A483448D-3A78-4528-A469-B745A65DA48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5/8/2013</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
        <p:nvSpPr>
          <p:cNvPr id="9" name="Объект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7EAF463A-BC7C-46EE-9F1E-7F377CCA4891}" type="datetimeFigureOut">
              <a:rPr lang="en-US" smtClean="0"/>
              <a:pPr/>
              <a:t>5/8/2013</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
        <p:nvSpPr>
          <p:cNvPr id="11" name="Объект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5/8/2013</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5/8/2013</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5/8/2013</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
        <p:nvSpPr>
          <p:cNvPr id="11" name="Объект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5/8/2013</a:t>
            </a:fld>
            <a:endParaRPr lang="en-US"/>
          </a:p>
        </p:txBody>
      </p:sp>
      <p:sp>
        <p:nvSpPr>
          <p:cNvPr id="6" name="Нижний колонтитул 5"/>
          <p:cNvSpPr>
            <a:spLocks noGrp="1"/>
          </p:cNvSpPr>
          <p:nvPr>
            <p:ph type="ftr" sz="quarter" idx="11"/>
          </p:nvPr>
        </p:nvSpPr>
        <p:spPr>
          <a:xfrm>
            <a:off x="914400" y="6172200"/>
            <a:ext cx="3886200" cy="457200"/>
          </a:xfrm>
        </p:spPr>
        <p:txBody>
          <a:bodyPr/>
          <a:lstStyle/>
          <a:p>
            <a:endParaRPr lang="en-US"/>
          </a:p>
        </p:txBody>
      </p:sp>
      <p:sp>
        <p:nvSpPr>
          <p:cNvPr id="7" name="Номер слайда 6"/>
          <p:cNvSpPr>
            <a:spLocks noGrp="1"/>
          </p:cNvSpPr>
          <p:nvPr>
            <p:ph type="sldNum" sz="quarter" idx="12"/>
          </p:nvPr>
        </p:nvSpPr>
        <p:spPr>
          <a:xfrm>
            <a:off x="146304" y="6208776"/>
            <a:ext cx="457200" cy="457200"/>
          </a:xfrm>
        </p:spPr>
        <p:txBody>
          <a:bodyPr/>
          <a:lstStyle/>
          <a:p>
            <a:fld id="{A483448D-3A78-4528-A469-B745A65DA480}" type="slidenum">
              <a:rPr lang="en-US" smtClean="0"/>
              <a:pPr/>
              <a:t>‹#›</a:t>
            </a:fld>
            <a:endParaRPr lang="en-US"/>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7EAF463A-BC7C-46EE-9F1E-7F377CCA4891}" type="datetimeFigureOut">
              <a:rPr lang="en-US" smtClean="0"/>
              <a:pPr/>
              <a:t>5/8/2013</a:t>
            </a:fld>
            <a:endParaRPr lang="en-US"/>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32.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rmAutofit/>
          </a:bodyPr>
          <a:lstStyle/>
          <a:p>
            <a:r>
              <a:rPr lang="ru-RU" sz="4000" b="1" dirty="0" smtClean="0">
                <a:solidFill>
                  <a:schemeClr val="tx1"/>
                </a:solidFill>
                <a:latin typeface="Monotype Corsiva" pitchFamily="66" charset="0"/>
              </a:rPr>
              <a:t>МОУ </a:t>
            </a:r>
            <a:r>
              <a:rPr lang="ru-RU" sz="4000" b="1" dirty="0" err="1" smtClean="0">
                <a:solidFill>
                  <a:schemeClr val="tx1"/>
                </a:solidFill>
                <a:latin typeface="Monotype Corsiva" pitchFamily="66" charset="0"/>
              </a:rPr>
              <a:t>Шунгенская</a:t>
            </a:r>
            <a:r>
              <a:rPr lang="ru-RU" sz="4000" b="1" dirty="0" smtClean="0">
                <a:solidFill>
                  <a:schemeClr val="tx1"/>
                </a:solidFill>
                <a:latin typeface="Monotype Corsiva" pitchFamily="66" charset="0"/>
              </a:rPr>
              <a:t> СОШ</a:t>
            </a:r>
            <a:endParaRPr lang="ru-RU" sz="4000" b="1" dirty="0">
              <a:solidFill>
                <a:schemeClr val="tx1"/>
              </a:solidFill>
              <a:latin typeface="Monotype Corsiva" pitchFamily="66" charset="0"/>
            </a:endParaRPr>
          </a:p>
        </p:txBody>
      </p:sp>
      <p:sp>
        <p:nvSpPr>
          <p:cNvPr id="2" name="Заголовок 1"/>
          <p:cNvSpPr>
            <a:spLocks noGrp="1"/>
          </p:cNvSpPr>
          <p:nvPr>
            <p:ph type="ctrTitle"/>
          </p:nvPr>
        </p:nvSpPr>
        <p:spPr/>
        <p:txBody>
          <a:bodyPr>
            <a:noAutofit/>
          </a:bodyPr>
          <a:lstStyle/>
          <a:p>
            <a:r>
              <a:rPr lang="ru-RU" sz="4800" b="1" dirty="0" smtClean="0">
                <a:latin typeface="Monotype Corsiva" pitchFamily="66" charset="0"/>
              </a:rPr>
              <a:t>Из истории дружины имени Александра Матросо</a:t>
            </a:r>
            <a:r>
              <a:rPr lang="ru-RU" sz="4800" dirty="0" smtClean="0">
                <a:latin typeface="Monotype Corsiva" pitchFamily="66" charset="0"/>
              </a:rPr>
              <a:t>ва</a:t>
            </a:r>
            <a:endParaRPr lang="ru-RU" sz="4800" dirty="0">
              <a:latin typeface="Monotype Corsiva" pitchFamily="66" charset="0"/>
            </a:endParaRPr>
          </a:p>
        </p:txBody>
      </p:sp>
      <p:sp>
        <p:nvSpPr>
          <p:cNvPr id="4" name="TextBox 3"/>
          <p:cNvSpPr txBox="1"/>
          <p:nvPr/>
        </p:nvSpPr>
        <p:spPr>
          <a:xfrm>
            <a:off x="611560" y="79464"/>
            <a:ext cx="8136904" cy="1477328"/>
          </a:xfrm>
          <a:prstGeom prst="rect">
            <a:avLst/>
          </a:prstGeom>
          <a:noFill/>
        </p:spPr>
        <p:txBody>
          <a:bodyPr wrap="square" rtlCol="0">
            <a:spAutoFit/>
          </a:bodyPr>
          <a:lstStyle/>
          <a:p>
            <a:pPr algn="ctr"/>
            <a:r>
              <a:rPr lang="ru-RU" dirty="0"/>
              <a:t>МОУ ДОД Дом детского творчества </a:t>
            </a:r>
          </a:p>
          <a:p>
            <a:pPr algn="ctr"/>
            <a:r>
              <a:rPr lang="ru-RU" dirty="0"/>
              <a:t>Костромского муниципального района Костромской области</a:t>
            </a:r>
          </a:p>
          <a:p>
            <a:pPr algn="ctr"/>
            <a:r>
              <a:rPr lang="ru-RU" dirty="0"/>
              <a:t> Шунгенская средняя общеобразовательная школа</a:t>
            </a:r>
          </a:p>
          <a:p>
            <a:pPr algn="ctr"/>
            <a:r>
              <a:rPr lang="ru-RU" dirty="0"/>
              <a:t> Индекс: 156554, село Шунга, улица Советская, дом 18 Б. телефон: 66-82-38</a:t>
            </a:r>
          </a:p>
          <a:p>
            <a:pPr algn="ctr"/>
            <a:endParaRPr lang="ru-RU" dirty="0"/>
          </a:p>
        </p:txBody>
      </p:sp>
      <p:pic>
        <p:nvPicPr>
          <p:cNvPr id="1026" name="Picture 2" descr="F:\пионерская\1750781.g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55776" y="3850553"/>
            <a:ext cx="3816424" cy="263772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516216" y="5323928"/>
            <a:ext cx="2548903" cy="1200329"/>
          </a:xfrm>
          <a:prstGeom prst="rect">
            <a:avLst/>
          </a:prstGeom>
          <a:noFill/>
        </p:spPr>
        <p:txBody>
          <a:bodyPr wrap="none" rtlCol="0">
            <a:spAutoFit/>
          </a:bodyPr>
          <a:lstStyle/>
          <a:p>
            <a:pPr algn="r"/>
            <a:r>
              <a:rPr lang="ru-RU" b="1" dirty="0" smtClean="0"/>
              <a:t>Автор работы:</a:t>
            </a:r>
          </a:p>
          <a:p>
            <a:pPr algn="r"/>
            <a:r>
              <a:rPr lang="ru-RU" dirty="0"/>
              <a:t>у</a:t>
            </a:r>
            <a:r>
              <a:rPr lang="ru-RU" smtClean="0"/>
              <a:t>ченик </a:t>
            </a:r>
            <a:r>
              <a:rPr lang="ru-RU" dirty="0" smtClean="0"/>
              <a:t>8 класса</a:t>
            </a:r>
          </a:p>
          <a:p>
            <a:pPr algn="r"/>
            <a:r>
              <a:rPr lang="ru-RU" dirty="0" smtClean="0"/>
              <a:t>МОУ </a:t>
            </a:r>
            <a:r>
              <a:rPr lang="ru-RU" dirty="0" err="1" smtClean="0"/>
              <a:t>Шунгенской</a:t>
            </a:r>
            <a:r>
              <a:rPr lang="ru-RU" dirty="0" smtClean="0"/>
              <a:t> СОШ</a:t>
            </a:r>
          </a:p>
          <a:p>
            <a:pPr algn="r"/>
            <a:r>
              <a:rPr lang="ru-RU" dirty="0" smtClean="0"/>
              <a:t>Гусев Руслан</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85728"/>
            <a:ext cx="7772400" cy="631844"/>
          </a:xfrm>
        </p:spPr>
        <p:txBody>
          <a:bodyPr>
            <a:normAutofit fontScale="90000"/>
          </a:bodyPr>
          <a:lstStyle/>
          <a:p>
            <a:r>
              <a:rPr lang="ru-RU" b="1" dirty="0" smtClean="0">
                <a:solidFill>
                  <a:schemeClr val="tx1"/>
                </a:solidFill>
              </a:rPr>
              <a:t>1954 год Юннаты – участники ВСХВ</a:t>
            </a:r>
            <a:endParaRPr lang="ru-RU" b="1" dirty="0">
              <a:solidFill>
                <a:schemeClr val="tx1"/>
              </a:solidFill>
            </a:endParaRPr>
          </a:p>
        </p:txBody>
      </p:sp>
      <p:pic>
        <p:nvPicPr>
          <p:cNvPr id="6146" name="Picture 2" descr="D:\2012_04_06\IMG_0043.jpg"/>
          <p:cNvPicPr>
            <a:picLocks noGrp="1" noChangeAspect="1" noChangeArrowheads="1"/>
          </p:cNvPicPr>
          <p:nvPr>
            <p:ph sz="quarter" idx="1"/>
          </p:nvPr>
        </p:nvPicPr>
        <p:blipFill>
          <a:blip r:embed="rId3" cstate="email">
            <a:extLst>
              <a:ext uri="{28A0092B-C50C-407E-A947-70E740481C1C}">
                <a14:useLocalDpi xmlns:a14="http://schemas.microsoft.com/office/drawing/2010/main"/>
              </a:ext>
            </a:extLst>
          </a:blip>
          <a:srcRect/>
          <a:stretch>
            <a:fillRect/>
          </a:stretch>
        </p:blipFill>
        <p:spPr bwMode="auto">
          <a:xfrm>
            <a:off x="6876256" y="998651"/>
            <a:ext cx="1576236" cy="17195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147" name="Picture 3" descr="D:\2012_04_06\IMG_0043.jpg"/>
          <p:cNvPicPr>
            <a:picLocks noChangeAspect="1" noChangeArrowheads="1"/>
          </p:cNvPicPr>
          <p:nvPr/>
        </p:nvPicPr>
        <p:blipFill>
          <a:blip r:embed="rId4" cstate="email">
            <a:lum contrast="40000"/>
            <a:extLst>
              <a:ext uri="{28A0092B-C50C-407E-A947-70E740481C1C}">
                <a14:useLocalDpi xmlns:a14="http://schemas.microsoft.com/office/drawing/2010/main"/>
              </a:ext>
            </a:extLst>
          </a:blip>
          <a:srcRect/>
          <a:stretch>
            <a:fillRect/>
          </a:stretch>
        </p:blipFill>
        <p:spPr bwMode="auto">
          <a:xfrm>
            <a:off x="3812972" y="1052736"/>
            <a:ext cx="2703244" cy="20724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148" name="Picture 4" descr="D:\2012_04_06\IMG_0043.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259632" y="1052736"/>
            <a:ext cx="1857388" cy="16430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2" descr="D:\2012_04_06\IMG_0047.jpg"/>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6516216" y="3398392"/>
            <a:ext cx="2146100" cy="25138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904287" y="3637919"/>
            <a:ext cx="5544616" cy="2031325"/>
          </a:xfrm>
          <a:prstGeom prst="rect">
            <a:avLst/>
          </a:prstGeom>
          <a:noFill/>
          <a:ln w="38100">
            <a:solidFill>
              <a:schemeClr val="tx1"/>
            </a:solidFill>
          </a:ln>
        </p:spPr>
        <p:txBody>
          <a:bodyPr wrap="square" rtlCol="0">
            <a:spAutoFit/>
          </a:bodyPr>
          <a:lstStyle/>
          <a:p>
            <a:pPr algn="ctr"/>
            <a:r>
              <a:rPr lang="ru-RU" b="1" dirty="0" smtClean="0"/>
              <a:t>Эти пионерки за свою юннатскую работу заслужили почётное право быть участниками ВСХВ. Юные животноводы взяли шефство не только за телятами и поросятами, но и за курами. На фотографии пятиклассницы Геля Мосина и Галя Малкова заботливо ухаживают за курами.</a:t>
            </a:r>
            <a:endParaRPr lang="ru-RU"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0441" y="980728"/>
            <a:ext cx="7772400" cy="576064"/>
          </a:xfrm>
        </p:spPr>
        <p:txBody>
          <a:bodyPr>
            <a:normAutofit fontScale="90000"/>
          </a:bodyPr>
          <a:lstStyle/>
          <a:p>
            <a:pPr algn="ctr"/>
            <a:r>
              <a:rPr lang="ru-RU" b="1" dirty="0" smtClean="0">
                <a:solidFill>
                  <a:srgbClr val="C00000"/>
                </a:solidFill>
              </a:rPr>
              <a:t>1955год                                 </a:t>
            </a:r>
            <a:r>
              <a:rPr lang="ru-RU" sz="4400" b="1" dirty="0" smtClean="0">
                <a:solidFill>
                  <a:srgbClr val="C00000"/>
                </a:solidFill>
              </a:rPr>
              <a:t>р</a:t>
            </a:r>
            <a:r>
              <a:rPr lang="ru-RU" sz="4400" b="1" dirty="0" smtClean="0">
                <a:solidFill>
                  <a:srgbClr val="C00000"/>
                </a:solidFill>
                <a:latin typeface="Times New Roman" pitchFamily="18" charset="0"/>
                <a:cs typeface="Times New Roman" pitchFamily="18" charset="0"/>
              </a:rPr>
              <a:t>аботает!</a:t>
            </a:r>
            <a:endParaRPr lang="ru-RU" sz="4400" b="1" dirty="0">
              <a:solidFill>
                <a:srgbClr val="C00000"/>
              </a:solidFill>
              <a:latin typeface="Times New Roman" pitchFamily="18" charset="0"/>
              <a:cs typeface="Times New Roman" pitchFamily="18" charset="0"/>
            </a:endParaRPr>
          </a:p>
        </p:txBody>
      </p:sp>
      <p:pic>
        <p:nvPicPr>
          <p:cNvPr id="5122" name="Picture 2" descr="D:\2012_04_06\IMG_0045.jpg"/>
          <p:cNvPicPr>
            <a:picLocks noGrp="1" noChangeAspect="1" noChangeArrowheads="1"/>
          </p:cNvPicPr>
          <p:nvPr>
            <p:ph sz="quarter" idx="1"/>
          </p:nvPr>
        </p:nvPicPr>
        <p:blipFill rotWithShape="1">
          <a:blip r:embed="rId3" cstate="email">
            <a:extLst>
              <a:ext uri="{28A0092B-C50C-407E-A947-70E740481C1C}">
                <a14:useLocalDpi xmlns:a14="http://schemas.microsoft.com/office/drawing/2010/main"/>
              </a:ext>
            </a:extLst>
          </a:blip>
          <a:srcRect/>
          <a:stretch/>
        </p:blipFill>
        <p:spPr bwMode="auto">
          <a:xfrm>
            <a:off x="3491880" y="908720"/>
            <a:ext cx="2226833" cy="629471"/>
          </a:xfrm>
          <a:prstGeom prst="rect">
            <a:avLst/>
          </a:prstGeom>
          <a:solidFill>
            <a:srgbClr val="FFFFFF">
              <a:shade val="85000"/>
            </a:srgbClr>
          </a:solidFill>
          <a:ln w="88900" cap="sq">
            <a:solidFill>
              <a:schemeClr val="accent1">
                <a:lumMod val="20000"/>
                <a:lumOff val="8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123" name="Picture 3" descr="D:\2012_04_06\IMG_0046.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23528" y="1700808"/>
            <a:ext cx="2940327" cy="3528392"/>
          </a:xfrm>
          <a:prstGeom prst="rect">
            <a:avLst/>
          </a:prstGeom>
          <a:ln w="190500" cap="sq">
            <a:solidFill>
              <a:srgbClr val="FFC000"/>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6" name="TextBox 5"/>
          <p:cNvSpPr txBox="1"/>
          <p:nvPr/>
        </p:nvSpPr>
        <p:spPr>
          <a:xfrm>
            <a:off x="3419872" y="1988840"/>
            <a:ext cx="5256584" cy="2308324"/>
          </a:xfrm>
          <a:prstGeom prst="rect">
            <a:avLst/>
          </a:prstGeom>
          <a:noFill/>
          <a:ln w="38100">
            <a:solidFill>
              <a:srgbClr val="FFC000"/>
            </a:solidFill>
          </a:ln>
        </p:spPr>
        <p:txBody>
          <a:bodyPr wrap="square" rtlCol="0">
            <a:spAutoFit/>
          </a:bodyPr>
          <a:lstStyle/>
          <a:p>
            <a:r>
              <a:rPr lang="ru-RU" dirty="0" smtClean="0"/>
              <a:t>В школе начал работать фотокружок. На занятиях кружка мы учились фотографировать, проявляли  первую плёнку. Вот какие получились фотографии. Самая удачная вышла у Васи Корнилова. Неплохой снимок получился у Анатолия </a:t>
            </a:r>
            <a:r>
              <a:rPr lang="ru-RU" dirty="0" err="1" smtClean="0"/>
              <a:t>Сенцова</a:t>
            </a:r>
            <a:r>
              <a:rPr lang="ru-RU" dirty="0" smtClean="0"/>
              <a:t>. А вот неудача! Женя Быков неправильно навёл фотоаппарат. Снимок получился без головы.</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chemeClr val="accent1">
                    <a:lumMod val="75000"/>
                  </a:schemeClr>
                </a:solidFill>
              </a:rPr>
              <a:t>1956год Спектакль для колхозников</a:t>
            </a:r>
            <a:endParaRPr lang="ru-RU" b="1" dirty="0">
              <a:solidFill>
                <a:schemeClr val="accent1">
                  <a:lumMod val="75000"/>
                </a:schemeClr>
              </a:solidFill>
            </a:endParaRPr>
          </a:p>
        </p:txBody>
      </p:sp>
      <p:pic>
        <p:nvPicPr>
          <p:cNvPr id="7170" name="Picture 2" descr="D:\2012_04_06\IMG_0055.jpg"/>
          <p:cNvPicPr>
            <a:picLocks noGrp="1" noChangeAspect="1" noChangeArrowheads="1"/>
          </p:cNvPicPr>
          <p:nvPr>
            <p:ph sz="quarter" idx="1"/>
          </p:nvPr>
        </p:nvPicPr>
        <p:blipFill rotWithShape="1">
          <a:blip r:embed="rId3" cstate="email">
            <a:extLst>
              <a:ext uri="{28A0092B-C50C-407E-A947-70E740481C1C}">
                <a14:useLocalDpi xmlns:a14="http://schemas.microsoft.com/office/drawing/2010/main"/>
              </a:ext>
            </a:extLst>
          </a:blip>
          <a:srcRect/>
          <a:stretch/>
        </p:blipFill>
        <p:spPr bwMode="auto">
          <a:xfrm>
            <a:off x="827584" y="1844824"/>
            <a:ext cx="2692119" cy="3905026"/>
          </a:xfrm>
          <a:prstGeom prst="rect">
            <a:avLst/>
          </a:prstGeom>
          <a:noFill/>
        </p:spPr>
      </p:pic>
      <p:sp>
        <p:nvSpPr>
          <p:cNvPr id="3" name="TextBox 2"/>
          <p:cNvSpPr txBox="1"/>
          <p:nvPr/>
        </p:nvSpPr>
        <p:spPr>
          <a:xfrm>
            <a:off x="3707904" y="2132856"/>
            <a:ext cx="4176464" cy="1754326"/>
          </a:xfrm>
          <a:prstGeom prst="rect">
            <a:avLst/>
          </a:prstGeom>
          <a:noFill/>
          <a:ln w="38100">
            <a:solidFill>
              <a:schemeClr val="accent3">
                <a:lumMod val="60000"/>
                <a:lumOff val="40000"/>
              </a:schemeClr>
            </a:solidFill>
          </a:ln>
        </p:spPr>
        <p:txBody>
          <a:bodyPr wrap="square" rtlCol="0">
            <a:spAutoFit/>
          </a:bodyPr>
          <a:lstStyle/>
          <a:p>
            <a:r>
              <a:rPr lang="ru-RU" b="1" dirty="0" smtClean="0"/>
              <a:t>В  клубе села Стрельниково  участники драматического кружка поставили спектакль о пионерах-тимуровцах.</a:t>
            </a:r>
          </a:p>
          <a:p>
            <a:r>
              <a:rPr lang="ru-RU" b="1" dirty="0" smtClean="0"/>
              <a:t>На фотографии танцевальная группа драматического кружка</a:t>
            </a:r>
            <a:r>
              <a:rPr lang="ru-RU" dirty="0" smtClean="0"/>
              <a:t>.</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260648"/>
            <a:ext cx="6249888" cy="652934"/>
          </a:xfrm>
        </p:spPr>
        <p:txBody>
          <a:bodyPr>
            <a:normAutofit fontScale="90000"/>
          </a:bodyPr>
          <a:lstStyle/>
          <a:p>
            <a:r>
              <a:rPr lang="ru-RU" b="1" dirty="0" smtClean="0"/>
              <a:t>1958 год Вожатые октябрят</a:t>
            </a:r>
            <a:endParaRPr lang="ru-RU" b="1" dirty="0"/>
          </a:p>
        </p:txBody>
      </p:sp>
      <p:pic>
        <p:nvPicPr>
          <p:cNvPr id="20482" name="Picture 2" descr="D:\2012_04_06\IMG_0039.jpg"/>
          <p:cNvPicPr>
            <a:picLocks noGrp="1" noChangeAspect="1" noChangeArrowheads="1"/>
          </p:cNvPicPr>
          <p:nvPr>
            <p:ph sz="quarter" idx="1"/>
          </p:nvPr>
        </p:nvPicPr>
        <p:blipFill rotWithShape="1">
          <a:blip r:embed="rId3" cstate="email">
            <a:extLst>
              <a:ext uri="{28A0092B-C50C-407E-A947-70E740481C1C}">
                <a14:useLocalDpi xmlns:a14="http://schemas.microsoft.com/office/drawing/2010/main"/>
              </a:ext>
            </a:extLst>
          </a:blip>
          <a:srcRect/>
          <a:stretch/>
        </p:blipFill>
        <p:spPr bwMode="auto">
          <a:xfrm>
            <a:off x="1032162" y="1003888"/>
            <a:ext cx="2770909" cy="1801091"/>
          </a:xfrm>
          <a:prstGeom prst="rect">
            <a:avLst/>
          </a:prstGeom>
          <a:ln w="190500" cap="sq">
            <a:solidFill>
              <a:schemeClr val="accent5"/>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TextBox 2"/>
          <p:cNvSpPr txBox="1"/>
          <p:nvPr/>
        </p:nvSpPr>
        <p:spPr>
          <a:xfrm>
            <a:off x="3917860" y="1146595"/>
            <a:ext cx="4464497" cy="923330"/>
          </a:xfrm>
          <a:prstGeom prst="rect">
            <a:avLst/>
          </a:prstGeom>
          <a:noFill/>
        </p:spPr>
        <p:txBody>
          <a:bodyPr wrap="square" rtlCol="0">
            <a:spAutoFit/>
          </a:bodyPr>
          <a:lstStyle/>
          <a:p>
            <a:r>
              <a:rPr lang="ru-RU" b="1" dirty="0" smtClean="0"/>
              <a:t>Пионер – инструктор Севастьянова Соня проводит занятия с октябрятами.</a:t>
            </a:r>
            <a:endParaRPr lang="ru-RU" b="1" dirty="0"/>
          </a:p>
        </p:txBody>
      </p:sp>
      <p:pic>
        <p:nvPicPr>
          <p:cNvPr id="2050" name="Picture 2" descr="Z:\ВОЖАТЫЕ.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666509" y="1939636"/>
            <a:ext cx="2784764" cy="1787237"/>
          </a:xfrm>
          <a:prstGeom prst="rect">
            <a:avLst/>
          </a:prstGeom>
          <a:ln w="190500" cap="sq">
            <a:solidFill>
              <a:schemeClr val="accent4">
                <a:lumMod val="60000"/>
                <a:lumOff val="40000"/>
              </a:schemeClr>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051" name="Picture 3" descr="Z:\ВОЖАТЫЕ2.jp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971600" y="3311237"/>
            <a:ext cx="3976255" cy="2466108"/>
          </a:xfrm>
          <a:prstGeom prst="rect">
            <a:avLst/>
          </a:prstGeom>
          <a:ln w="190500" cap="sq">
            <a:solidFill>
              <a:schemeClr val="accent2">
                <a:lumMod val="40000"/>
                <a:lumOff val="60000"/>
              </a:schemeClr>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402707" y="3769537"/>
            <a:ext cx="3312368" cy="646331"/>
          </a:xfrm>
          <a:prstGeom prst="rect">
            <a:avLst/>
          </a:prstGeom>
          <a:noFill/>
        </p:spPr>
        <p:txBody>
          <a:bodyPr wrap="square" rtlCol="0">
            <a:spAutoFit/>
          </a:bodyPr>
          <a:lstStyle/>
          <a:p>
            <a:pPr algn="ctr"/>
            <a:r>
              <a:rPr lang="ru-RU" b="1" dirty="0" err="1" smtClean="0"/>
              <a:t>Скобёлкин</a:t>
            </a:r>
            <a:r>
              <a:rPr lang="ru-RU" b="1" dirty="0" smtClean="0"/>
              <a:t> Валера , Дубова Валя</a:t>
            </a:r>
            <a:endParaRPr lang="ru-RU" b="1" dirty="0"/>
          </a:p>
        </p:txBody>
      </p:sp>
      <p:sp>
        <p:nvSpPr>
          <p:cNvPr id="6" name="TextBox 5"/>
          <p:cNvSpPr txBox="1"/>
          <p:nvPr/>
        </p:nvSpPr>
        <p:spPr>
          <a:xfrm>
            <a:off x="5148064" y="4415868"/>
            <a:ext cx="3995936" cy="646331"/>
          </a:xfrm>
          <a:prstGeom prst="rect">
            <a:avLst/>
          </a:prstGeom>
          <a:noFill/>
        </p:spPr>
        <p:txBody>
          <a:bodyPr wrap="square" rtlCol="0">
            <a:spAutoFit/>
          </a:bodyPr>
          <a:lstStyle/>
          <a:p>
            <a:r>
              <a:rPr lang="ru-RU" b="1" dirty="0" smtClean="0"/>
              <a:t>Первая октябрятская группа была создана в 1958 году</a:t>
            </a:r>
            <a:endParaRPr lang="ru-RU" b="1" dirty="0"/>
          </a:p>
        </p:txBody>
      </p:sp>
      <p:sp>
        <p:nvSpPr>
          <p:cNvPr id="7" name="5-конечная звезда 6"/>
          <p:cNvSpPr/>
          <p:nvPr/>
        </p:nvSpPr>
        <p:spPr>
          <a:xfrm rot="20254325">
            <a:off x="2731127" y="3573015"/>
            <a:ext cx="457200" cy="382457"/>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5-конечная звезда 7"/>
          <p:cNvSpPr/>
          <p:nvPr/>
        </p:nvSpPr>
        <p:spPr>
          <a:xfrm rot="1199897">
            <a:off x="2731127" y="4218709"/>
            <a:ext cx="457200" cy="32558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5-конечная звезда 8"/>
          <p:cNvSpPr/>
          <p:nvPr/>
        </p:nvSpPr>
        <p:spPr>
          <a:xfrm rot="20724996">
            <a:off x="2705526" y="4833599"/>
            <a:ext cx="457200" cy="4572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p:cNvSpPr txBox="1"/>
          <p:nvPr/>
        </p:nvSpPr>
        <p:spPr>
          <a:xfrm>
            <a:off x="439447" y="5914146"/>
            <a:ext cx="5040560" cy="646331"/>
          </a:xfrm>
          <a:prstGeom prst="rect">
            <a:avLst/>
          </a:prstGeom>
          <a:noFill/>
        </p:spPr>
        <p:txBody>
          <a:bodyPr wrap="square" rtlCol="0">
            <a:spAutoFit/>
          </a:bodyPr>
          <a:lstStyle/>
          <a:p>
            <a:pPr algn="ctr"/>
            <a:r>
              <a:rPr lang="ru-RU" b="1" dirty="0" smtClean="0"/>
              <a:t>Пионеры – активисты, вожатые: Кондратьева Зоя,  Новожилов Валя</a:t>
            </a:r>
            <a:endParaRPr lang="ru-RU"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chemeClr val="accent1"/>
                </a:solidFill>
              </a:rPr>
              <a:t>1958 год </a:t>
            </a:r>
            <a:r>
              <a:rPr lang="ru-RU" b="1" dirty="0" smtClean="0">
                <a:solidFill>
                  <a:srgbClr val="002060"/>
                </a:solidFill>
              </a:rPr>
              <a:t>Ходили мы</a:t>
            </a:r>
            <a:r>
              <a:rPr lang="ru-RU" b="1" dirty="0" smtClean="0">
                <a:solidFill>
                  <a:schemeClr val="accent1"/>
                </a:solidFill>
              </a:rPr>
              <a:t> походами…</a:t>
            </a:r>
            <a:endParaRPr lang="ru-RU" b="1" dirty="0">
              <a:solidFill>
                <a:schemeClr val="accent1"/>
              </a:solidFill>
            </a:endParaRPr>
          </a:p>
        </p:txBody>
      </p:sp>
      <p:pic>
        <p:nvPicPr>
          <p:cNvPr id="10242" name="Picture 2" descr="D:\2012_04_06\IMG_0052.jpg"/>
          <p:cNvPicPr>
            <a:picLocks noGrp="1" noChangeAspect="1" noChangeArrowheads="1"/>
          </p:cNvPicPr>
          <p:nvPr>
            <p:ph sz="quarter" idx="1"/>
          </p:nvPr>
        </p:nvPicPr>
        <p:blipFill rotWithShape="1">
          <a:blip r:embed="rId3" cstate="email">
            <a:extLst>
              <a:ext uri="{28A0092B-C50C-407E-A947-70E740481C1C}">
                <a14:useLocalDpi xmlns:a14="http://schemas.microsoft.com/office/drawing/2010/main"/>
              </a:ext>
            </a:extLst>
          </a:blip>
          <a:srcRect/>
          <a:stretch/>
        </p:blipFill>
        <p:spPr bwMode="auto">
          <a:xfrm>
            <a:off x="1086522" y="1656678"/>
            <a:ext cx="2678654" cy="4256090"/>
          </a:xfrm>
          <a:prstGeom prst="rect">
            <a:avLst/>
          </a:prstGeom>
          <a:noFill/>
          <a:ln w="38100">
            <a:solidFill>
              <a:srgbClr val="C00000"/>
            </a:solidFill>
          </a:ln>
        </p:spPr>
      </p:pic>
      <p:sp>
        <p:nvSpPr>
          <p:cNvPr id="3" name="TextBox 2"/>
          <p:cNvSpPr txBox="1"/>
          <p:nvPr/>
        </p:nvSpPr>
        <p:spPr>
          <a:xfrm>
            <a:off x="3923928" y="1916832"/>
            <a:ext cx="4176464" cy="369332"/>
          </a:xfrm>
          <a:prstGeom prst="rect">
            <a:avLst/>
          </a:prstGeom>
          <a:noFill/>
        </p:spPr>
        <p:txBody>
          <a:bodyPr wrap="square" rtlCol="0">
            <a:spAutoFit/>
          </a:bodyPr>
          <a:lstStyle/>
          <a:p>
            <a:endParaRPr lang="ru-RU" dirty="0"/>
          </a:p>
        </p:txBody>
      </p:sp>
      <p:sp>
        <p:nvSpPr>
          <p:cNvPr id="4" name="TextBox 3"/>
          <p:cNvSpPr txBox="1"/>
          <p:nvPr/>
        </p:nvSpPr>
        <p:spPr>
          <a:xfrm>
            <a:off x="3995936" y="1916832"/>
            <a:ext cx="3672408" cy="4247317"/>
          </a:xfrm>
          <a:prstGeom prst="rect">
            <a:avLst/>
          </a:prstGeom>
          <a:noFill/>
          <a:ln w="38100">
            <a:solidFill>
              <a:srgbClr val="C00000"/>
            </a:solidFill>
          </a:ln>
        </p:spPr>
        <p:txBody>
          <a:bodyPr wrap="square" rtlCol="0">
            <a:spAutoFit/>
          </a:bodyPr>
          <a:lstStyle/>
          <a:p>
            <a:r>
              <a:rPr lang="ru-RU" dirty="0" smtClean="0"/>
              <a:t>В дружинном альбоме появилась страница, рассказывалось о лодочном походе по старому руслу </a:t>
            </a:r>
            <a:r>
              <a:rPr lang="ru-RU" dirty="0" err="1" smtClean="0"/>
              <a:t>Костромки</a:t>
            </a:r>
            <a:r>
              <a:rPr lang="ru-RU" dirty="0" smtClean="0"/>
              <a:t> до Костромского моря. На снимке вверху участники похода у костра. Вкусен обед на свежем воздухе в лесу! Слева: наши рыболовы. Самый удачливый был Саша Панкратов. Хорошо рыба ловилась и у Саши Киселёва. На нижней фотографии мальчишки учатся стрелять из пневматической винтовки.</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260648"/>
            <a:ext cx="7772400" cy="710952"/>
          </a:xfrm>
        </p:spPr>
        <p:txBody>
          <a:bodyPr>
            <a:normAutofit fontScale="90000"/>
          </a:bodyPr>
          <a:lstStyle/>
          <a:p>
            <a:pPr algn="ctr"/>
            <a:r>
              <a:rPr lang="ru-RU" b="1" dirty="0" smtClean="0">
                <a:solidFill>
                  <a:schemeClr val="accent4">
                    <a:lumMod val="75000"/>
                  </a:schemeClr>
                </a:solidFill>
              </a:rPr>
              <a:t>1960 год Вырастили кроликов</a:t>
            </a:r>
            <a:endParaRPr lang="ru-RU" b="1" dirty="0">
              <a:solidFill>
                <a:schemeClr val="accent4">
                  <a:lumMod val="75000"/>
                </a:schemeClr>
              </a:solidFill>
            </a:endParaRPr>
          </a:p>
        </p:txBody>
      </p:sp>
      <p:pic>
        <p:nvPicPr>
          <p:cNvPr id="9218" name="Picture 2" descr="D:\2012_04_06\IMG_0057.jpg"/>
          <p:cNvPicPr>
            <a:picLocks noGrp="1" noChangeAspect="1" noChangeArrowheads="1"/>
          </p:cNvPicPr>
          <p:nvPr>
            <p:ph sz="quarter" idx="1"/>
          </p:nvPr>
        </p:nvPicPr>
        <p:blipFill rotWithShape="1">
          <a:blip r:embed="rId3" cstate="email">
            <a:extLst>
              <a:ext uri="{28A0092B-C50C-407E-A947-70E740481C1C}">
                <a14:useLocalDpi xmlns:a14="http://schemas.microsoft.com/office/drawing/2010/main"/>
              </a:ext>
            </a:extLst>
          </a:blip>
          <a:srcRect/>
          <a:stretch/>
        </p:blipFill>
        <p:spPr bwMode="auto">
          <a:xfrm>
            <a:off x="1979712" y="1196752"/>
            <a:ext cx="5020525" cy="3182411"/>
          </a:xfrm>
          <a:prstGeom prst="rect">
            <a:avLst/>
          </a:prstGeom>
          <a:noFill/>
          <a:ln w="57150">
            <a:solidFill>
              <a:schemeClr val="accent4"/>
            </a:solidFill>
          </a:ln>
        </p:spPr>
      </p:pic>
      <p:sp>
        <p:nvSpPr>
          <p:cNvPr id="3" name="TextBox 2"/>
          <p:cNvSpPr txBox="1"/>
          <p:nvPr/>
        </p:nvSpPr>
        <p:spPr>
          <a:xfrm>
            <a:off x="395536" y="4797152"/>
            <a:ext cx="8496944" cy="923330"/>
          </a:xfrm>
          <a:prstGeom prst="rect">
            <a:avLst/>
          </a:prstGeom>
          <a:noFill/>
          <a:ln>
            <a:solidFill>
              <a:schemeClr val="tx1"/>
            </a:solidFill>
          </a:ln>
        </p:spPr>
        <p:txBody>
          <a:bodyPr wrap="square" rtlCol="0">
            <a:spAutoFit/>
          </a:bodyPr>
          <a:lstStyle/>
          <a:p>
            <a:pPr algn="ctr"/>
            <a:r>
              <a:rPr lang="ru-RU" b="1" dirty="0" smtClean="0"/>
              <a:t>Стругов Женя, </a:t>
            </a:r>
            <a:r>
              <a:rPr lang="ru-RU" b="1" dirty="0" err="1" smtClean="0"/>
              <a:t>Маргевич</a:t>
            </a:r>
            <a:r>
              <a:rPr lang="ru-RU" b="1" dirty="0" smtClean="0"/>
              <a:t> Галя и </a:t>
            </a:r>
            <a:r>
              <a:rPr lang="ru-RU" b="1" dirty="0" err="1" smtClean="0"/>
              <a:t>Брезгинова</a:t>
            </a:r>
            <a:r>
              <a:rPr lang="ru-RU" b="1" dirty="0" smtClean="0"/>
              <a:t> Лена активно работали кролиководческой ферме. Пионеры взяли обязательство вырастить для колхоза 500 кроликов. Своё обязательство пионеры выполнили</a:t>
            </a:r>
            <a:r>
              <a:rPr lang="ru-RU" dirty="0" smtClean="0"/>
              <a:t>.</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88640"/>
            <a:ext cx="8424936" cy="792088"/>
          </a:xfrm>
          <a:ln>
            <a:solidFill>
              <a:schemeClr val="accent1">
                <a:lumMod val="60000"/>
                <a:lumOff val="40000"/>
              </a:schemeClr>
            </a:solidFill>
          </a:ln>
        </p:spPr>
        <p:txBody>
          <a:bodyPr>
            <a:noAutofit/>
          </a:bodyPr>
          <a:lstStyle/>
          <a:p>
            <a:pPr algn="ctr"/>
            <a:r>
              <a:rPr lang="ru-RU" sz="4400" b="1" dirty="0" smtClean="0">
                <a:solidFill>
                  <a:schemeClr val="accent1">
                    <a:lumMod val="75000"/>
                  </a:schemeClr>
                </a:solidFill>
              </a:rPr>
              <a:t>1961 год К юбилею пионерии…</a:t>
            </a:r>
            <a:endParaRPr lang="ru-RU" sz="4400" b="1" dirty="0">
              <a:solidFill>
                <a:schemeClr val="accent1">
                  <a:lumMod val="75000"/>
                </a:schemeClr>
              </a:solidFill>
            </a:endParaRPr>
          </a:p>
        </p:txBody>
      </p:sp>
      <p:sp>
        <p:nvSpPr>
          <p:cNvPr id="3" name="Объект 2"/>
          <p:cNvSpPr>
            <a:spLocks noGrp="1"/>
          </p:cNvSpPr>
          <p:nvPr>
            <p:ph sz="quarter" idx="1"/>
          </p:nvPr>
        </p:nvSpPr>
        <p:spPr>
          <a:xfrm>
            <a:off x="323528" y="1268760"/>
            <a:ext cx="8496944" cy="4572000"/>
          </a:xfrm>
          <a:ln>
            <a:solidFill>
              <a:schemeClr val="accent1"/>
            </a:solidFill>
          </a:ln>
        </p:spPr>
        <p:txBody>
          <a:bodyPr/>
          <a:lstStyle/>
          <a:p>
            <a:pPr marL="0" indent="0" algn="just">
              <a:buNone/>
            </a:pPr>
            <a:r>
              <a:rPr lang="ru-RU" dirty="0" smtClean="0"/>
              <a:t>С большим подъёмом проходил в дружине сбор средств на постройку подводной лодки «Ярославский комсомолец». По школе собрано 7517 рублей. Пионеры: </a:t>
            </a:r>
            <a:r>
              <a:rPr lang="ru-RU" dirty="0" err="1" smtClean="0"/>
              <a:t>Купчинский</a:t>
            </a:r>
            <a:r>
              <a:rPr lang="ru-RU" dirty="0" smtClean="0"/>
              <a:t> Володя -300 рублей, Макарова Галя – 200 рублей, Евсеев Женя 185 рублей и многие другие проявили себя настоящими патриотами Родины. </a:t>
            </a:r>
          </a:p>
          <a:p>
            <a:pPr marL="0" indent="0" algn="r">
              <a:buNone/>
            </a:pPr>
            <a:r>
              <a:rPr lang="ru-RU" b="1" dirty="0" smtClean="0">
                <a:solidFill>
                  <a:schemeClr val="accent1">
                    <a:lumMod val="75000"/>
                  </a:schemeClr>
                </a:solidFill>
              </a:rPr>
              <a:t>Записано из рассказа </a:t>
            </a:r>
          </a:p>
          <a:p>
            <a:pPr marL="0" indent="0" algn="r">
              <a:buNone/>
            </a:pPr>
            <a:r>
              <a:rPr lang="ru-RU" b="1" dirty="0" smtClean="0">
                <a:solidFill>
                  <a:schemeClr val="accent1">
                    <a:lumMod val="75000"/>
                  </a:schemeClr>
                </a:solidFill>
              </a:rPr>
              <a:t>бывшей пионерки Быковой Н.А. </a:t>
            </a:r>
            <a:endParaRPr lang="ru-RU" b="1"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accent2"/>
                </a:solidFill>
              </a:rPr>
              <a:t>1961 год. Спутник семилетки</a:t>
            </a:r>
            <a:endParaRPr lang="ru-RU" b="1" dirty="0">
              <a:solidFill>
                <a:schemeClr val="accent2"/>
              </a:solidFill>
            </a:endParaRPr>
          </a:p>
        </p:txBody>
      </p:sp>
      <p:pic>
        <p:nvPicPr>
          <p:cNvPr id="14338" name="Picture 2" descr="D:\2012_04_06\IMG_0048.jpg"/>
          <p:cNvPicPr>
            <a:picLocks noGrp="1" noChangeAspect="1" noChangeArrowheads="1"/>
          </p:cNvPicPr>
          <p:nvPr>
            <p:ph sz="quarter" idx="1"/>
          </p:nvPr>
        </p:nvPicPr>
        <p:blipFill rotWithShape="1">
          <a:blip r:embed="rId3" cstate="email">
            <a:extLst>
              <a:ext uri="{28A0092B-C50C-407E-A947-70E740481C1C}">
                <a14:useLocalDpi xmlns:a14="http://schemas.microsoft.com/office/drawing/2010/main"/>
              </a:ext>
            </a:extLst>
          </a:blip>
          <a:srcRect/>
          <a:stretch/>
        </p:blipFill>
        <p:spPr bwMode="auto">
          <a:xfrm>
            <a:off x="1475656" y="1484784"/>
            <a:ext cx="5860882" cy="3641751"/>
          </a:xfrm>
          <a:prstGeom prst="rect">
            <a:avLst/>
          </a:prstGeom>
          <a:ln w="38100" cap="sq">
            <a:solidFill>
              <a:schemeClr val="accent2"/>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642091" y="5301208"/>
            <a:ext cx="7776864" cy="646331"/>
          </a:xfrm>
          <a:prstGeom prst="rect">
            <a:avLst/>
          </a:prstGeom>
          <a:noFill/>
          <a:ln w="28575">
            <a:solidFill>
              <a:schemeClr val="accent2"/>
            </a:solidFill>
          </a:ln>
        </p:spPr>
        <p:txBody>
          <a:bodyPr wrap="square" rtlCol="0">
            <a:spAutoFit/>
          </a:bodyPr>
          <a:lstStyle/>
          <a:p>
            <a:r>
              <a:rPr lang="ru-RU" b="1" dirty="0" smtClean="0"/>
              <a:t>За активную работу 4 классу присвоено звание «Отряд – спутник семилетки». Вожатым в этом отряде был Коля Петров.</a:t>
            </a:r>
            <a:endParaRPr lang="ru-RU"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260648"/>
            <a:ext cx="7772400" cy="652934"/>
          </a:xfrm>
        </p:spPr>
        <p:txBody>
          <a:bodyPr>
            <a:normAutofit fontScale="90000"/>
          </a:bodyPr>
          <a:lstStyle/>
          <a:p>
            <a:pPr algn="ctr"/>
            <a:r>
              <a:rPr lang="ru-RU" b="1" dirty="0" smtClean="0">
                <a:solidFill>
                  <a:schemeClr val="accent2"/>
                </a:solidFill>
              </a:rPr>
              <a:t>1962 год. Вырастим кукурузу.</a:t>
            </a:r>
            <a:endParaRPr lang="ru-RU" b="1" dirty="0">
              <a:solidFill>
                <a:schemeClr val="accent2"/>
              </a:solidFill>
            </a:endParaRPr>
          </a:p>
        </p:txBody>
      </p:sp>
      <p:pic>
        <p:nvPicPr>
          <p:cNvPr id="8194" name="Picture 2" descr="D:\2012_04_06\IMG_0056.jpg"/>
          <p:cNvPicPr>
            <a:picLocks noGrp="1" noChangeAspect="1" noChangeArrowheads="1"/>
          </p:cNvPicPr>
          <p:nvPr>
            <p:ph sz="quarter" idx="1"/>
          </p:nvPr>
        </p:nvPicPr>
        <p:blipFill>
          <a:blip r:embed="rId3" cstate="email">
            <a:extLst>
              <a:ext uri="{28A0092B-C50C-407E-A947-70E740481C1C}">
                <a14:useLocalDpi xmlns:a14="http://schemas.microsoft.com/office/drawing/2010/main"/>
              </a:ext>
            </a:extLst>
          </a:blip>
          <a:srcRect/>
          <a:stretch>
            <a:fillRect/>
          </a:stretch>
        </p:blipFill>
        <p:spPr bwMode="auto">
          <a:xfrm>
            <a:off x="2771800" y="908720"/>
            <a:ext cx="3264157" cy="4572000"/>
          </a:xfrm>
          <a:prstGeom prst="rect">
            <a:avLst/>
          </a:prstGeom>
          <a:noFill/>
          <a:ln w="38100">
            <a:solidFill>
              <a:schemeClr val="accent2"/>
            </a:solidFill>
          </a:ln>
        </p:spPr>
      </p:pic>
      <p:sp>
        <p:nvSpPr>
          <p:cNvPr id="3" name="TextBox 2"/>
          <p:cNvSpPr txBox="1"/>
          <p:nvPr/>
        </p:nvSpPr>
        <p:spPr>
          <a:xfrm>
            <a:off x="1109141" y="5835458"/>
            <a:ext cx="6696744" cy="369332"/>
          </a:xfrm>
          <a:prstGeom prst="rect">
            <a:avLst/>
          </a:prstGeom>
          <a:noFill/>
        </p:spPr>
        <p:txBody>
          <a:bodyPr wrap="square" rtlCol="0">
            <a:spAutoFit/>
          </a:bodyPr>
          <a:lstStyle/>
          <a:p>
            <a:pPr algn="ctr"/>
            <a:r>
              <a:rPr lang="ru-RU" b="1" dirty="0" smtClean="0"/>
              <a:t>Пионеры вывозят навоз под кукурузу</a:t>
            </a:r>
            <a:r>
              <a:rPr lang="ru-RU" dirty="0" smtClean="0"/>
              <a:t>.</a:t>
            </a: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D:\2012_04_06\IMG_0054.jpg"/>
          <p:cNvPicPr>
            <a:picLocks noGrp="1" noChangeAspect="1" noChangeArrowheads="1"/>
          </p:cNvPicPr>
          <p:nvPr>
            <p:ph sz="quarter" idx="1"/>
          </p:nvPr>
        </p:nvPicPr>
        <p:blipFill rotWithShape="1">
          <a:blip r:embed="rId3" cstate="email">
            <a:extLst>
              <a:ext uri="{28A0092B-C50C-407E-A947-70E740481C1C}">
                <a14:useLocalDpi xmlns:a14="http://schemas.microsoft.com/office/drawing/2010/main"/>
              </a:ext>
            </a:extLst>
          </a:blip>
          <a:srcRect/>
          <a:stretch/>
        </p:blipFill>
        <p:spPr bwMode="auto">
          <a:xfrm>
            <a:off x="2051720" y="1148639"/>
            <a:ext cx="4968552" cy="23468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899592" y="256070"/>
            <a:ext cx="6768752" cy="707886"/>
          </a:xfrm>
          <a:prstGeom prst="rect">
            <a:avLst/>
          </a:prstGeom>
          <a:noFill/>
        </p:spPr>
        <p:txBody>
          <a:bodyPr wrap="square" rtlCol="0">
            <a:spAutoFit/>
          </a:bodyPr>
          <a:lstStyle/>
          <a:p>
            <a:r>
              <a:rPr lang="ru-RU" sz="4000" b="1" dirty="0" smtClean="0">
                <a:solidFill>
                  <a:srgbClr val="002060"/>
                </a:solidFill>
              </a:rPr>
              <a:t>1963 год На горе Левитана</a:t>
            </a:r>
            <a:endParaRPr lang="ru-RU" sz="4000" b="1" dirty="0">
              <a:solidFill>
                <a:srgbClr val="002060"/>
              </a:solidFill>
            </a:endParaRPr>
          </a:p>
        </p:txBody>
      </p:sp>
      <p:sp>
        <p:nvSpPr>
          <p:cNvPr id="4" name="TextBox 3"/>
          <p:cNvSpPr txBox="1"/>
          <p:nvPr/>
        </p:nvSpPr>
        <p:spPr>
          <a:xfrm>
            <a:off x="251520" y="4278575"/>
            <a:ext cx="8568952" cy="2246769"/>
          </a:xfrm>
          <a:prstGeom prst="rect">
            <a:avLst/>
          </a:prstGeom>
          <a:noFill/>
          <a:ln w="28575">
            <a:solidFill>
              <a:srgbClr val="002060"/>
            </a:solidFill>
          </a:ln>
        </p:spPr>
        <p:txBody>
          <a:bodyPr wrap="square" rtlCol="0">
            <a:spAutoFit/>
          </a:bodyPr>
          <a:lstStyle/>
          <a:p>
            <a:r>
              <a:rPr lang="ru-RU" sz="2000" b="1" dirty="0" smtClean="0"/>
              <a:t>Пионеры  ходили в поход по Волге до Плёса. Берега Волги удивили своей красотой. Недалеко от Плёса  есть гора, на которой писал картины знаменитый художник  Левитан. Пионеры взобрались на эту гору. Открылся замечательный вид на окрестности реки Волги. После этого все  дружно купались и даже соревновались в плавании. На фотографии общее купанье во время привала. О походе написал в альбом дружины Юра </a:t>
            </a:r>
            <a:r>
              <a:rPr lang="ru-RU" sz="2000" b="1" dirty="0" err="1" smtClean="0"/>
              <a:t>Солопин</a:t>
            </a:r>
            <a:r>
              <a:rPr lang="ru-RU" sz="2000" b="1" dirty="0" smtClean="0"/>
              <a:t>, участник похода.</a:t>
            </a:r>
            <a:endParaRPr lang="ru-RU" sz="20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8564488" cy="1080120"/>
          </a:xfrm>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1926-1940 годы Первая пионерская вожатая</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4" name="Picture 4" descr="Image1"/>
          <p:cNvPicPr>
            <a:picLocks noGrp="1" noChangeAspect="1" noChangeArrowheads="1"/>
          </p:cNvPicPr>
          <p:nvPr>
            <p:ph sz="quarter" idx="1"/>
          </p:nvPr>
        </p:nvPicPr>
        <p:blipFill>
          <a:blip r:embed="rId3" cstate="email">
            <a:extLst>
              <a:ext uri="{28A0092B-C50C-407E-A947-70E740481C1C}">
                <a14:useLocalDpi xmlns:a14="http://schemas.microsoft.com/office/drawing/2010/main"/>
              </a:ext>
            </a:extLst>
          </a:blip>
          <a:srcRect/>
          <a:stretch>
            <a:fillRect/>
          </a:stretch>
        </p:blipFill>
        <p:spPr bwMode="auto">
          <a:xfrm>
            <a:off x="3066459" y="1268760"/>
            <a:ext cx="2093969" cy="2880320"/>
          </a:xfrm>
          <a:prstGeom prst="rect">
            <a:avLst/>
          </a:prstGeom>
          <a:ln w="127000" cap="rnd">
            <a:solidFill>
              <a:schemeClr val="accent2">
                <a:lumMod val="60000"/>
                <a:lumOff val="40000"/>
              </a:schemeClr>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67544" y="4426737"/>
            <a:ext cx="8352928" cy="1508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ru-RU" sz="2000" b="1" dirty="0" err="1"/>
              <a:t>Сенцова</a:t>
            </a:r>
            <a:r>
              <a:rPr lang="ru-RU" sz="2000" b="1" dirty="0"/>
              <a:t> Валентина Львовна </a:t>
            </a:r>
            <a:r>
              <a:rPr lang="ru-RU" b="1" dirty="0"/>
              <a:t>руководила пионерской дружиной  Шунгенской семилетней школы с1926 по 1940 годы. Это была дружина имени Пионерской правды.  В 1941 году  Валентина Львовна ушла на фронт. Награждена медалью «За победу над Германией в Великой Отечественной войне».  </a:t>
            </a:r>
          </a:p>
        </p:txBody>
      </p:sp>
    </p:spTree>
    <p:extLst>
      <p:ext uri="{BB962C8B-B14F-4D97-AF65-F5344CB8AC3E}">
        <p14:creationId xmlns:p14="http://schemas.microsoft.com/office/powerpoint/2010/main" val="3916049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D:\2012_04_06\IMG_0049.jpg"/>
          <p:cNvPicPr>
            <a:picLocks noGrp="1" noChangeAspect="1" noChangeArrowheads="1"/>
          </p:cNvPicPr>
          <p:nvPr>
            <p:ph sz="quarter" idx="1"/>
          </p:nvPr>
        </p:nvPicPr>
        <p:blipFill rotWithShape="1">
          <a:blip r:embed="rId3" cstate="email">
            <a:extLst>
              <a:ext uri="{28A0092B-C50C-407E-A947-70E740481C1C}">
                <a14:useLocalDpi xmlns:a14="http://schemas.microsoft.com/office/drawing/2010/main"/>
              </a:ext>
            </a:extLst>
          </a:blip>
          <a:srcRect l="-2856"/>
          <a:stretch/>
        </p:blipFill>
        <p:spPr bwMode="auto">
          <a:xfrm>
            <a:off x="1619672" y="1196752"/>
            <a:ext cx="5996018" cy="3808711"/>
          </a:xfrm>
          <a:prstGeom prst="rect">
            <a:avLst/>
          </a:prstGeom>
          <a:ln w="190500" cap="sq">
            <a:solidFill>
              <a:schemeClr val="accent1">
                <a:lumMod val="40000"/>
                <a:lumOff val="60000"/>
              </a:schemeClr>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 name="TextBox 1"/>
          <p:cNvSpPr txBox="1"/>
          <p:nvPr/>
        </p:nvSpPr>
        <p:spPr>
          <a:xfrm>
            <a:off x="179512" y="260910"/>
            <a:ext cx="8568952" cy="769441"/>
          </a:xfrm>
          <a:prstGeom prst="rect">
            <a:avLst/>
          </a:prstGeom>
          <a:noFill/>
        </p:spPr>
        <p:txBody>
          <a:bodyPr wrap="square" rtlCol="0">
            <a:spAutoFit/>
          </a:bodyPr>
          <a:lstStyle/>
          <a:p>
            <a:r>
              <a:rPr lang="ru-RU" sz="4400" b="1" dirty="0" smtClean="0">
                <a:solidFill>
                  <a:srgbClr val="C00000"/>
                </a:solidFill>
              </a:rPr>
              <a:t>1967 год Воздух – это здоровье</a:t>
            </a:r>
            <a:endParaRPr lang="ru-RU" sz="4400" b="1" dirty="0">
              <a:solidFill>
                <a:srgbClr val="C00000"/>
              </a:solidFill>
            </a:endParaRPr>
          </a:p>
        </p:txBody>
      </p:sp>
      <p:sp>
        <p:nvSpPr>
          <p:cNvPr id="3" name="TextBox 2"/>
          <p:cNvSpPr txBox="1"/>
          <p:nvPr/>
        </p:nvSpPr>
        <p:spPr>
          <a:xfrm>
            <a:off x="3059832" y="5445224"/>
            <a:ext cx="3312368" cy="461665"/>
          </a:xfrm>
          <a:prstGeom prst="rect">
            <a:avLst/>
          </a:prstGeom>
          <a:noFill/>
          <a:ln>
            <a:solidFill>
              <a:schemeClr val="tx1"/>
            </a:solidFill>
          </a:ln>
        </p:spPr>
        <p:txBody>
          <a:bodyPr wrap="square" rtlCol="0">
            <a:spAutoFit/>
          </a:bodyPr>
          <a:lstStyle/>
          <a:p>
            <a:pPr algn="ctr"/>
            <a:r>
              <a:rPr lang="ru-RU" sz="2400" b="1" dirty="0" smtClean="0"/>
              <a:t>Прогулка на лыжах</a:t>
            </a:r>
            <a:endParaRPr lang="ru-RU" sz="24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19672" y="332656"/>
            <a:ext cx="5904656" cy="580926"/>
          </a:xfrm>
        </p:spPr>
        <p:txBody>
          <a:bodyPr>
            <a:normAutofit fontScale="90000"/>
          </a:bodyPr>
          <a:lstStyle/>
          <a:p>
            <a:pPr algn="ctr"/>
            <a:r>
              <a:rPr lang="ru-RU" b="1" dirty="0" smtClean="0">
                <a:solidFill>
                  <a:schemeClr val="accent2"/>
                </a:solidFill>
              </a:rPr>
              <a:t>1970 год  Изучаем технику</a:t>
            </a:r>
            <a:endParaRPr lang="ru-RU" b="1" dirty="0">
              <a:solidFill>
                <a:schemeClr val="accent2"/>
              </a:solidFill>
            </a:endParaRPr>
          </a:p>
        </p:txBody>
      </p:sp>
      <p:pic>
        <p:nvPicPr>
          <p:cNvPr id="22530" name="Picture 2" descr="D:\2012_04_06\IMG_0041.jpg"/>
          <p:cNvPicPr>
            <a:picLocks noGrp="1" noChangeAspect="1" noChangeArrowheads="1"/>
          </p:cNvPicPr>
          <p:nvPr>
            <p:ph sz="quarter" idx="1"/>
          </p:nvPr>
        </p:nvPicPr>
        <p:blipFill rotWithShape="1">
          <a:blip r:embed="rId3" cstate="email">
            <a:extLst>
              <a:ext uri="{28A0092B-C50C-407E-A947-70E740481C1C}">
                <a14:useLocalDpi xmlns:a14="http://schemas.microsoft.com/office/drawing/2010/main"/>
              </a:ext>
            </a:extLst>
          </a:blip>
          <a:srcRect/>
          <a:stretch/>
        </p:blipFill>
        <p:spPr bwMode="auto">
          <a:xfrm>
            <a:off x="4551597" y="1135685"/>
            <a:ext cx="3188755" cy="3589459"/>
          </a:xfrm>
          <a:prstGeom prst="rect">
            <a:avLst/>
          </a:prstGeom>
          <a:ln w="190500" cap="sq">
            <a:solidFill>
              <a:schemeClr val="accent2"/>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TextBox 3"/>
          <p:cNvSpPr txBox="1"/>
          <p:nvPr/>
        </p:nvSpPr>
        <p:spPr>
          <a:xfrm>
            <a:off x="323528" y="1259632"/>
            <a:ext cx="2880320" cy="2308324"/>
          </a:xfrm>
          <a:prstGeom prst="rect">
            <a:avLst/>
          </a:prstGeom>
          <a:noFill/>
          <a:ln>
            <a:solidFill>
              <a:schemeClr val="tx1"/>
            </a:solidFill>
          </a:ln>
        </p:spPr>
        <p:txBody>
          <a:bodyPr wrap="square" rtlCol="0">
            <a:spAutoFit/>
          </a:bodyPr>
          <a:lstStyle/>
          <a:p>
            <a:r>
              <a:rPr lang="ru-RU" dirty="0" smtClean="0"/>
              <a:t>Пионеры третьей ступени изучали устройство кормозапарника, доильного аппарата и принимали участие в приготовлении кормов и электродойке.</a:t>
            </a:r>
            <a:endParaRPr lang="ru-RU" dirty="0"/>
          </a:p>
        </p:txBody>
      </p:sp>
      <p:sp>
        <p:nvSpPr>
          <p:cNvPr id="5" name="TextBox 4"/>
          <p:cNvSpPr txBox="1"/>
          <p:nvPr/>
        </p:nvSpPr>
        <p:spPr>
          <a:xfrm>
            <a:off x="3707904" y="5172997"/>
            <a:ext cx="4752528" cy="646331"/>
          </a:xfrm>
          <a:prstGeom prst="rect">
            <a:avLst/>
          </a:prstGeom>
          <a:noFill/>
          <a:ln>
            <a:solidFill>
              <a:schemeClr val="tx1"/>
            </a:solidFill>
          </a:ln>
        </p:spPr>
        <p:txBody>
          <a:bodyPr wrap="square" rtlCol="0">
            <a:spAutoFit/>
          </a:bodyPr>
          <a:lstStyle/>
          <a:p>
            <a:pPr algn="ctr"/>
            <a:r>
              <a:rPr lang="ru-RU" b="1" dirty="0" smtClean="0"/>
              <a:t>Пионеры изучают устройство кормозапарника.</a:t>
            </a:r>
            <a:endParaRPr lang="ru-RU"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260648"/>
            <a:ext cx="6408712" cy="576064"/>
          </a:xfrm>
          <a:ln w="28575">
            <a:solidFill>
              <a:schemeClr val="accent2">
                <a:lumMod val="40000"/>
                <a:lumOff val="60000"/>
              </a:schemeClr>
            </a:solidFill>
          </a:ln>
        </p:spPr>
        <p:txBody>
          <a:bodyPr>
            <a:normAutofit fontScale="90000"/>
          </a:bodyPr>
          <a:lstStyle/>
          <a:p>
            <a:pPr algn="ctr"/>
            <a:r>
              <a:rPr lang="ru-RU" b="1" dirty="0" smtClean="0">
                <a:solidFill>
                  <a:srgbClr val="FF0000"/>
                </a:solidFill>
              </a:rPr>
              <a:t>1972 год  Юбилей пионерии</a:t>
            </a:r>
            <a:endParaRPr lang="ru-RU" b="1" dirty="0">
              <a:solidFill>
                <a:srgbClr val="FF0000"/>
              </a:solidFill>
            </a:endParaRPr>
          </a:p>
        </p:txBody>
      </p:sp>
      <p:pic>
        <p:nvPicPr>
          <p:cNvPr id="19458" name="Picture 2" descr="D:\2012_04_06\IMG_0033.jpg"/>
          <p:cNvPicPr>
            <a:picLocks noGrp="1" noChangeAspect="1" noChangeArrowheads="1"/>
          </p:cNvPicPr>
          <p:nvPr>
            <p:ph sz="quarter" idx="1"/>
          </p:nvPr>
        </p:nvPicPr>
        <p:blipFill rotWithShape="1">
          <a:blip r:embed="rId3" cstate="email">
            <a:extLst>
              <a:ext uri="{28A0092B-C50C-407E-A947-70E740481C1C}">
                <a14:useLocalDpi xmlns:a14="http://schemas.microsoft.com/office/drawing/2010/main"/>
              </a:ext>
            </a:extLst>
          </a:blip>
          <a:srcRect/>
          <a:stretch/>
        </p:blipFill>
        <p:spPr bwMode="auto">
          <a:xfrm rot="5400000">
            <a:off x="731593" y="3520699"/>
            <a:ext cx="2160240" cy="32500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2" descr="Z:\ПИОНЕРЫ.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rot="5400000">
            <a:off x="464956" y="807546"/>
            <a:ext cx="2798618" cy="31449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5" name="Picture 2" descr="D:\2012_04_06\IMG_0032.jp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6660232" y="1124744"/>
            <a:ext cx="2216549" cy="3258660"/>
          </a:xfrm>
          <a:prstGeom prst="round2DiagRect">
            <a:avLst>
              <a:gd name="adj1" fmla="val 16667"/>
              <a:gd name="adj2" fmla="val 0"/>
            </a:avLst>
          </a:prstGeom>
          <a:ln w="88900" cap="sq">
            <a:solidFill>
              <a:schemeClr val="accent1"/>
            </a:solidFill>
            <a:miter lim="800000"/>
          </a:ln>
          <a:effectLst>
            <a:outerShdw blurRad="254000" algn="tl" rotWithShape="0">
              <a:srgbClr val="000000">
                <a:alpha val="43000"/>
              </a:srgbClr>
            </a:outerShdw>
          </a:effectLst>
        </p:spPr>
      </p:pic>
      <p:sp>
        <p:nvSpPr>
          <p:cNvPr id="3" name="TextBox 2"/>
          <p:cNvSpPr txBox="1"/>
          <p:nvPr/>
        </p:nvSpPr>
        <p:spPr>
          <a:xfrm>
            <a:off x="3563888" y="1124744"/>
            <a:ext cx="2880320" cy="5078313"/>
          </a:xfrm>
          <a:prstGeom prst="rect">
            <a:avLst/>
          </a:prstGeom>
          <a:noFill/>
          <a:ln w="38100">
            <a:solidFill>
              <a:srgbClr val="FF0000"/>
            </a:solidFill>
          </a:ln>
        </p:spPr>
        <p:txBody>
          <a:bodyPr wrap="square" rtlCol="0">
            <a:spAutoFit/>
          </a:bodyPr>
          <a:lstStyle/>
          <a:p>
            <a:pPr algn="ctr"/>
            <a:r>
              <a:rPr lang="ru-RU" b="1" dirty="0" smtClean="0"/>
              <a:t>50- </a:t>
            </a:r>
            <a:r>
              <a:rPr lang="ru-RU" b="1" dirty="0" err="1" smtClean="0"/>
              <a:t>летие</a:t>
            </a:r>
            <a:r>
              <a:rPr lang="ru-RU" b="1" dirty="0" smtClean="0"/>
              <a:t> Пионерии  был настоящим праздником села</a:t>
            </a:r>
          </a:p>
          <a:p>
            <a:pPr algn="ctr"/>
            <a:r>
              <a:rPr lang="ru-RU" b="1" dirty="0" smtClean="0"/>
              <a:t>Нашей дружине было присвоено звание «Правофланговой».  Дружина стала носить имя героя Великой Отечественной войны Александра Матросова. Пионеры собрали о своём герое большой материал, оформили альбом и вели активную переписку с детским домом, в котором воспитывался Александр Матросов.</a:t>
            </a:r>
            <a:endParaRPr lang="ru-RU"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780928"/>
            <a:ext cx="7772400" cy="1728192"/>
          </a:xfrm>
        </p:spPr>
        <p:txBody>
          <a:bodyPr>
            <a:normAutofit fontScale="90000"/>
          </a:bodyPr>
          <a:lstStyle/>
          <a:p>
            <a:pPr algn="ctr"/>
            <a:r>
              <a:rPr lang="ru-RU" dirty="0" smtClean="0"/>
              <a:t>В презентации использованы архивные материалы краеведческого школьного музея </a:t>
            </a:r>
            <a:br>
              <a:rPr lang="ru-RU" dirty="0" smtClean="0"/>
            </a:br>
            <a:r>
              <a:rPr lang="ru-RU" dirty="0" smtClean="0"/>
              <a:t>МОУ  Шунгенской СОШ </a:t>
            </a:r>
            <a:br>
              <a:rPr lang="ru-RU" dirty="0" smtClean="0"/>
            </a:br>
            <a:r>
              <a:rPr lang="ru-RU" dirty="0" smtClean="0"/>
              <a:t/>
            </a:r>
            <a:br>
              <a:rPr lang="ru-RU" dirty="0" smtClean="0"/>
            </a:br>
            <a:r>
              <a:rPr lang="ru-RU" dirty="0" smtClean="0"/>
              <a:t>Авторы работы: ученики 8 «А» класса </a:t>
            </a:r>
            <a:r>
              <a:rPr lang="ru-RU" smtClean="0"/>
              <a:t>Мухлисов Владислав, </a:t>
            </a:r>
            <a:r>
              <a:rPr lang="ru-RU" dirty="0" smtClean="0"/>
              <a:t>Гусев Руслан</a:t>
            </a:r>
            <a:endParaRPr lang="ru-RU" dirty="0"/>
          </a:p>
        </p:txBody>
      </p:sp>
    </p:spTree>
    <p:extLst>
      <p:ext uri="{BB962C8B-B14F-4D97-AF65-F5344CB8AC3E}">
        <p14:creationId xmlns:p14="http://schemas.microsoft.com/office/powerpoint/2010/main" val="16122996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188640"/>
            <a:ext cx="7772400" cy="868958"/>
          </a:xfrm>
        </p:spPr>
        <p:txBody>
          <a:bodyPr bIns="91440" anchor="b" anchorCtr="0">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Письмо первой пионерки</a:t>
            </a:r>
          </a:p>
        </p:txBody>
      </p:sp>
      <p:pic>
        <p:nvPicPr>
          <p:cNvPr id="4" name="Picture 7" descr="Image12"/>
          <p:cNvPicPr>
            <a:picLocks noGrp="1" noChangeAspect="1" noChangeArrowheads="1"/>
          </p:cNvPicPr>
          <p:nvPr>
            <p:ph sz="quarter" idx="1"/>
          </p:nvPr>
        </p:nvPicPr>
        <p:blipFill>
          <a:blip r:embed="rId3" cstate="email">
            <a:extLst>
              <a:ext uri="{28A0092B-C50C-407E-A947-70E740481C1C}">
                <a14:useLocalDpi xmlns:a14="http://schemas.microsoft.com/office/drawing/2010/main"/>
              </a:ext>
            </a:extLst>
          </a:blip>
          <a:stretch>
            <a:fillRect/>
          </a:stretch>
        </p:blipFill>
        <p:spPr bwMode="auto">
          <a:xfrm>
            <a:off x="2843808" y="980728"/>
            <a:ext cx="5976664" cy="410016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26" name="Picture 2" descr="C:\Users\Владислав\Desktop\2012_04_06\IMG_000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10800000">
            <a:off x="142845" y="1556792"/>
            <a:ext cx="2571750" cy="328593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187624" y="5373216"/>
            <a:ext cx="7128792" cy="13234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en-US"/>
            </a:defPPr>
            <a:lvl1pPr>
              <a:defRPr sz="2000" b="1"/>
            </a:lvl1pPr>
          </a:lstStyle>
          <a:p>
            <a:r>
              <a:rPr lang="ru-RU" dirty="0" err="1"/>
              <a:t>Текуса</a:t>
            </a:r>
            <a:r>
              <a:rPr lang="ru-RU" dirty="0"/>
              <a:t> Ивановна Мосина была  пионеркой  Шунгенской школы с 1926 года. В  письме она сердечно поздравляет пионеров с 40-летним юбилеем. </a:t>
            </a:r>
            <a:r>
              <a:rPr lang="ru-RU" dirty="0" err="1"/>
              <a:t>Текуса</a:t>
            </a:r>
            <a:r>
              <a:rPr lang="ru-RU" dirty="0"/>
              <a:t> Ивановна стала учительницей. </a:t>
            </a:r>
          </a:p>
        </p:txBody>
      </p:sp>
      <p:sp>
        <p:nvSpPr>
          <p:cNvPr id="5" name="Овал 4"/>
          <p:cNvSpPr/>
          <p:nvPr/>
        </p:nvSpPr>
        <p:spPr>
          <a:xfrm flipH="1">
            <a:off x="4608004" y="3230978"/>
            <a:ext cx="288032" cy="39604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1">
              <a:lumMod val="40000"/>
              <a:lumOff val="60000"/>
            </a:schemeClr>
          </a:solidFill>
        </p:spPr>
        <p:txBody>
          <a:bodyPr>
            <a:normAutofit fontScale="90000"/>
          </a:bodyPr>
          <a:lstStyle/>
          <a:p>
            <a:pPr algn="ctr"/>
            <a:r>
              <a:rPr lang="ru-RU" b="1" dirty="0" smtClean="0">
                <a:solidFill>
                  <a:schemeClr val="tx1"/>
                </a:solidFill>
              </a:rPr>
              <a:t>1942-1947 годы помогали фронту, помогали колхозу</a:t>
            </a:r>
            <a:endParaRPr lang="ru-RU" b="1" dirty="0">
              <a:solidFill>
                <a:schemeClr val="tx1"/>
              </a:solidFill>
            </a:endParaRPr>
          </a:p>
        </p:txBody>
      </p:sp>
      <p:pic>
        <p:nvPicPr>
          <p:cNvPr id="15362" name="Picture 2"/>
          <p:cNvPicPr>
            <a:picLocks noGrp="1" noChangeAspect="1" noChangeArrowheads="1"/>
          </p:cNvPicPr>
          <p:nvPr>
            <p:ph sz="quarter" idx="1"/>
          </p:nvPr>
        </p:nvPicPr>
        <p:blipFill rotWithShape="1">
          <a:blip r:embed="rId3" cstate="email">
            <a:extLst>
              <a:ext uri="{28A0092B-C50C-407E-A947-70E740481C1C}">
                <a14:useLocalDpi xmlns:a14="http://schemas.microsoft.com/office/drawing/2010/main"/>
              </a:ext>
            </a:extLst>
          </a:blip>
          <a:srcRect/>
          <a:stretch/>
        </p:blipFill>
        <p:spPr bwMode="auto">
          <a:xfrm>
            <a:off x="2076498" y="3789039"/>
            <a:ext cx="4085175" cy="2835235"/>
          </a:xfrm>
          <a:prstGeom prst="rect">
            <a:avLst/>
          </a:prstGeom>
          <a:ln w="190500" cap="sq">
            <a:solidFill>
              <a:schemeClr val="accent2"/>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TextBox 2"/>
          <p:cNvSpPr txBox="1"/>
          <p:nvPr/>
        </p:nvSpPr>
        <p:spPr>
          <a:xfrm>
            <a:off x="755576" y="1630969"/>
            <a:ext cx="7344816" cy="2031325"/>
          </a:xfrm>
          <a:prstGeom prst="rect">
            <a:avLst/>
          </a:prstGeom>
          <a:noFill/>
        </p:spPr>
        <p:txBody>
          <a:bodyPr wrap="square" rtlCol="0">
            <a:spAutoFit/>
          </a:bodyPr>
          <a:lstStyle/>
          <a:p>
            <a:pPr algn="ctr"/>
            <a:r>
              <a:rPr lang="ru-RU" b="1" dirty="0" smtClean="0"/>
              <a:t>В грозные годы Великой Отечественной войны, когда враг рвался  в центр нашей страны,  пионеры нашей школы как могли помогали фронту. Они помогали колхозу в уборке хлеба, овощей, картофеля. Их боевой лозунг был: «Ни одного утраченного колоска, ни одной оставленной в земле картошки. Очень хорошо работали пионеры Крупин Л., </a:t>
            </a:r>
            <a:r>
              <a:rPr lang="ru-RU" b="1" dirty="0" err="1" smtClean="0"/>
              <a:t>Корытова</a:t>
            </a:r>
            <a:r>
              <a:rPr lang="ru-RU" b="1" dirty="0" smtClean="0"/>
              <a:t> Р., Мосин К, </a:t>
            </a:r>
            <a:r>
              <a:rPr lang="ru-RU" b="1" dirty="0" err="1" smtClean="0"/>
              <a:t>МорозоваТ</a:t>
            </a:r>
            <a:r>
              <a:rPr lang="ru-RU" b="1" dirty="0" smtClean="0"/>
              <a:t>., Панкратова В.</a:t>
            </a:r>
            <a:endParaRPr lang="ru-RU"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bIns="91440" anchor="b" anchorCtr="0">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1943 год. Обязательства пионеров</a:t>
            </a:r>
          </a:p>
        </p:txBody>
      </p:sp>
      <p:pic>
        <p:nvPicPr>
          <p:cNvPr id="2050" name="Picture 2" descr="C:\Users\Владислав\Desktop\2012_04_06\IMG_0004.jpg"/>
          <p:cNvPicPr>
            <a:picLocks noGrp="1" noChangeAspect="1" noChangeArrowheads="1"/>
          </p:cNvPicPr>
          <p:nvPr>
            <p:ph sz="quarter" idx="1"/>
          </p:nvPr>
        </p:nvPicPr>
        <p:blipFill rotWithShape="1">
          <a:blip r:embed="rId3" cstate="email">
            <a:extLst>
              <a:ext uri="{28A0092B-C50C-407E-A947-70E740481C1C}">
                <a14:useLocalDpi xmlns:a14="http://schemas.microsoft.com/office/drawing/2010/main"/>
              </a:ext>
            </a:extLst>
          </a:blip>
          <a:srcRect/>
          <a:stretch/>
        </p:blipFill>
        <p:spPr bwMode="auto">
          <a:xfrm rot="10800000">
            <a:off x="2643174" y="2928934"/>
            <a:ext cx="3352800" cy="2284506"/>
          </a:xfrm>
          <a:prstGeom prst="rect">
            <a:avLst/>
          </a:prstGeom>
          <a:ln w="190500" cap="sq">
            <a:solidFill>
              <a:schemeClr val="accent2">
                <a:lumMod val="75000"/>
              </a:schemeClr>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p:spPr>
      </p:pic>
      <p:sp>
        <p:nvSpPr>
          <p:cNvPr id="4" name="TextBox 3"/>
          <p:cNvSpPr txBox="1"/>
          <p:nvPr/>
        </p:nvSpPr>
        <p:spPr>
          <a:xfrm>
            <a:off x="571472" y="1357298"/>
            <a:ext cx="7543800" cy="1477328"/>
          </a:xfrm>
          <a:prstGeom prst="rect">
            <a:avLst/>
          </a:prstGeom>
          <a:noFill/>
        </p:spPr>
        <p:txBody>
          <a:bodyPr wrap="square" rtlCol="0">
            <a:spAutoFit/>
          </a:bodyPr>
          <a:lstStyle/>
          <a:p>
            <a:pPr algn="ctr"/>
            <a:r>
              <a:rPr lang="ru-RU" dirty="0"/>
              <a:t>а</a:t>
            </a:r>
            <a:r>
              <a:rPr lang="ru-RU" b="1" dirty="0" smtClean="0"/>
              <a:t>) на отлично изучать военное дело;</a:t>
            </a:r>
          </a:p>
          <a:p>
            <a:pPr algn="ctr"/>
            <a:r>
              <a:rPr lang="ru-RU" b="1" dirty="0" smtClean="0"/>
              <a:t>б) всем участвовать в сборе средств на оборонные мероприятия;</a:t>
            </a:r>
          </a:p>
          <a:p>
            <a:pPr algn="ctr"/>
            <a:r>
              <a:rPr lang="ru-RU" b="1" dirty="0"/>
              <a:t>в</a:t>
            </a:r>
            <a:r>
              <a:rPr lang="ru-RU" b="1" dirty="0" smtClean="0"/>
              <a:t>) проявить пионерскую заботу о бойцах Красной Армии, послать от каждого класса в действующую армию посылки;</a:t>
            </a:r>
          </a:p>
          <a:p>
            <a:pPr algn="ctr"/>
            <a:r>
              <a:rPr lang="ru-RU" b="1" dirty="0"/>
              <a:t>г</a:t>
            </a:r>
            <a:r>
              <a:rPr lang="ru-RU" b="1" dirty="0" smtClean="0"/>
              <a:t>)помогать колхозу, ухаживать за молодняком</a:t>
            </a:r>
            <a:endParaRPr lang="ru-RU" b="1" dirty="0"/>
          </a:p>
        </p:txBody>
      </p:sp>
      <p:sp>
        <p:nvSpPr>
          <p:cNvPr id="5" name="TextBox 4"/>
          <p:cNvSpPr txBox="1"/>
          <p:nvPr/>
        </p:nvSpPr>
        <p:spPr>
          <a:xfrm>
            <a:off x="2687188" y="5311743"/>
            <a:ext cx="3312368" cy="461665"/>
          </a:xfrm>
          <a:prstGeom prst="rect">
            <a:avLst/>
          </a:prstGeom>
          <a:noFill/>
          <a:ln>
            <a:noFill/>
          </a:ln>
        </p:spPr>
        <p:txBody>
          <a:bodyPr wrap="square" rtlCol="0">
            <a:spAutoFit/>
          </a:bodyPr>
          <a:lstStyle/>
          <a:p>
            <a:pPr algn="ctr"/>
            <a:r>
              <a:rPr lang="ru-RU" sz="2400" b="1" dirty="0" smtClean="0"/>
              <a:t>Группа пионеров </a:t>
            </a:r>
            <a:endParaRPr lang="ru-RU" sz="2400" b="1" dirty="0"/>
          </a:p>
        </p:txBody>
      </p:sp>
    </p:spTree>
    <p:extLst>
      <p:ext uri="{BB962C8B-B14F-4D97-AF65-F5344CB8AC3E}">
        <p14:creationId xmlns:p14="http://schemas.microsoft.com/office/powerpoint/2010/main" val="41617704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642918"/>
            <a:ext cx="6872310" cy="642934"/>
          </a:xfrm>
        </p:spPr>
        <p:txBody>
          <a:bodyPr bIns="91440" anchor="b" anchorCtr="0">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1944 год газета юных пионеров</a:t>
            </a:r>
          </a:p>
        </p:txBody>
      </p:sp>
      <p:pic>
        <p:nvPicPr>
          <p:cNvPr id="1026" name="Picture 2" descr="D:\2012_04_06\IMG_0005.jpg"/>
          <p:cNvPicPr>
            <a:picLocks noGrp="1" noChangeAspect="1" noChangeArrowheads="1"/>
          </p:cNvPicPr>
          <p:nvPr>
            <p:ph sz="quarter" idx="1"/>
          </p:nvPr>
        </p:nvPicPr>
        <p:blipFill>
          <a:blip r:embed="rId3" cstate="email">
            <a:extLst>
              <a:ext uri="{28A0092B-C50C-407E-A947-70E740481C1C}">
                <a14:useLocalDpi xmlns:a14="http://schemas.microsoft.com/office/drawing/2010/main"/>
              </a:ext>
            </a:extLst>
          </a:blip>
          <a:srcRect/>
          <a:stretch>
            <a:fillRect/>
          </a:stretch>
        </p:blipFill>
        <p:spPr bwMode="auto">
          <a:xfrm rot="20782512">
            <a:off x="1355953" y="1811337"/>
            <a:ext cx="2357454" cy="26963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4214810" y="1500174"/>
            <a:ext cx="4214842" cy="2585323"/>
          </a:xfrm>
          <a:prstGeom prst="rect">
            <a:avLst/>
          </a:prstGeom>
          <a:noFill/>
        </p:spPr>
        <p:txBody>
          <a:bodyPr wrap="square" rtlCol="0">
            <a:spAutoFit/>
          </a:bodyPr>
          <a:lstStyle/>
          <a:p>
            <a:pPr algn="ctr"/>
            <a:r>
              <a:rPr lang="ru-RU" dirty="0" smtClean="0"/>
              <a:t>«</a:t>
            </a:r>
            <a:r>
              <a:rPr lang="ru-RU" b="1" dirty="0" smtClean="0"/>
              <a:t>Дела юных патриотов» – так называлась  рукописная газета, в которой пионеры рассказывали о своих делах. Эпиграфом газеты были слова А.М.Горького, обращённые к юным ленинцам: «Вы должны всё видеть, всё изучать, вооружаться знаниями и не брезговать никаким трудом».</a:t>
            </a:r>
            <a:endParaRPr lang="ru-RU" b="1" dirty="0"/>
          </a:p>
        </p:txBody>
      </p:sp>
      <p:sp>
        <p:nvSpPr>
          <p:cNvPr id="6" name="5-конечная звезда 5"/>
          <p:cNvSpPr/>
          <p:nvPr/>
        </p:nvSpPr>
        <p:spPr>
          <a:xfrm>
            <a:off x="6143636" y="4429132"/>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5-конечная звезда 6"/>
          <p:cNvSpPr/>
          <p:nvPr/>
        </p:nvSpPr>
        <p:spPr>
          <a:xfrm>
            <a:off x="5072066" y="4572008"/>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5-конечная звезда 7"/>
          <p:cNvSpPr/>
          <p:nvPr/>
        </p:nvSpPr>
        <p:spPr>
          <a:xfrm>
            <a:off x="4000496" y="4714884"/>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5-конечная звезда 8"/>
          <p:cNvSpPr/>
          <p:nvPr/>
        </p:nvSpPr>
        <p:spPr>
          <a:xfrm>
            <a:off x="2928926" y="485776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5-конечная звезда 9"/>
          <p:cNvSpPr/>
          <p:nvPr/>
        </p:nvSpPr>
        <p:spPr>
          <a:xfrm>
            <a:off x="1857356" y="5000636"/>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404664"/>
            <a:ext cx="6480720" cy="648072"/>
          </a:xfrm>
          <a:ln w="57150">
            <a:solidFill>
              <a:srgbClr val="002060"/>
            </a:solidFill>
          </a:ln>
        </p:spPr>
        <p:txBody>
          <a:bodyPr bIns="91440" anchor="b" anchorCtr="0">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50-е годы. Выпуск альбома</a:t>
            </a:r>
          </a:p>
        </p:txBody>
      </p:sp>
      <p:pic>
        <p:nvPicPr>
          <p:cNvPr id="2050" name="Picture 2" descr="D:\2012_04_06\IMG_0024.jpg"/>
          <p:cNvPicPr>
            <a:picLocks noGrp="1" noChangeAspect="1" noChangeArrowheads="1"/>
          </p:cNvPicPr>
          <p:nvPr>
            <p:ph sz="quarter" idx="1"/>
          </p:nvPr>
        </p:nvPicPr>
        <p:blipFill>
          <a:blip r:embed="rId3" cstate="email">
            <a:extLst>
              <a:ext uri="{28A0092B-C50C-407E-A947-70E740481C1C}">
                <a14:useLocalDpi xmlns:a14="http://schemas.microsoft.com/office/drawing/2010/main"/>
              </a:ext>
            </a:extLst>
          </a:blip>
          <a:srcRect/>
          <a:stretch>
            <a:fillRect/>
          </a:stretch>
        </p:blipFill>
        <p:spPr bwMode="auto">
          <a:xfrm>
            <a:off x="475234" y="1700808"/>
            <a:ext cx="3237822" cy="2928958"/>
          </a:xfrm>
          <a:prstGeom prst="rect">
            <a:avLst/>
          </a:prstGeom>
          <a:ln w="190500" cap="sq">
            <a:solidFill>
              <a:srgbClr val="0070C0"/>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TextBox 4"/>
          <p:cNvSpPr txBox="1"/>
          <p:nvPr/>
        </p:nvSpPr>
        <p:spPr>
          <a:xfrm>
            <a:off x="4067944" y="1772816"/>
            <a:ext cx="3286148" cy="923330"/>
          </a:xfrm>
          <a:prstGeom prst="rect">
            <a:avLst/>
          </a:prstGeom>
          <a:noFill/>
        </p:spPr>
        <p:txBody>
          <a:bodyPr wrap="square" rtlCol="0">
            <a:spAutoFit/>
          </a:bodyPr>
          <a:lstStyle/>
          <a:p>
            <a:r>
              <a:rPr lang="ru-RU" b="1" dirty="0" smtClean="0">
                <a:solidFill>
                  <a:srgbClr val="002060"/>
                </a:solidFill>
              </a:rPr>
              <a:t>Альбом назывался «Шефство над молодняком – дело пионерской чести.!</a:t>
            </a:r>
            <a:endParaRPr lang="ru-RU" b="1" dirty="0">
              <a:solidFill>
                <a:srgbClr val="FF0000"/>
              </a:solidFill>
            </a:endParaRPr>
          </a:p>
        </p:txBody>
      </p:sp>
      <p:pic>
        <p:nvPicPr>
          <p:cNvPr id="1026" name="Picture 2" descr="C:\Users\Владислав\Desktop\2012_04_06\IMG_0014.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616347" y="2852936"/>
            <a:ext cx="2189341" cy="140550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33896" y="4776481"/>
            <a:ext cx="3046015" cy="646331"/>
          </a:xfrm>
          <a:prstGeom prst="rect">
            <a:avLst/>
          </a:prstGeom>
          <a:noFill/>
        </p:spPr>
        <p:txBody>
          <a:bodyPr wrap="square" rtlCol="0">
            <a:spAutoFit/>
          </a:bodyPr>
          <a:lstStyle/>
          <a:p>
            <a:r>
              <a:rPr lang="ru-RU" dirty="0" smtClean="0"/>
              <a:t>К сожалению, сам альбом не сохранился.</a:t>
            </a:r>
            <a:endParaRPr lang="ru-RU" dirty="0"/>
          </a:p>
        </p:txBody>
      </p:sp>
      <p:sp>
        <p:nvSpPr>
          <p:cNvPr id="4" name="TextBox 3"/>
          <p:cNvSpPr txBox="1"/>
          <p:nvPr/>
        </p:nvSpPr>
        <p:spPr>
          <a:xfrm>
            <a:off x="3568601" y="4776481"/>
            <a:ext cx="4819824" cy="1477328"/>
          </a:xfrm>
          <a:prstGeom prst="rect">
            <a:avLst/>
          </a:prstGeom>
          <a:noFill/>
          <a:ln>
            <a:noFill/>
          </a:ln>
        </p:spPr>
        <p:txBody>
          <a:bodyPr wrap="square" rtlCol="0">
            <a:spAutoFit/>
          </a:bodyPr>
          <a:lstStyle/>
          <a:p>
            <a:pPr algn="ctr"/>
            <a:r>
              <a:rPr lang="ru-RU" b="1" dirty="0" smtClean="0"/>
              <a:t>Пионеры поддерживают связь с колхозом.</a:t>
            </a:r>
          </a:p>
          <a:p>
            <a:pPr algn="ctr"/>
            <a:r>
              <a:rPr lang="ru-RU" b="1" dirty="0" smtClean="0"/>
              <a:t> Знакомятся с обязательствами колхоза, помогают в выполнении этих обязательств </a:t>
            </a:r>
            <a:endParaRPr lang="ru-RU"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14480" y="214290"/>
            <a:ext cx="6000792" cy="703282"/>
          </a:xfrm>
        </p:spPr>
        <p:txBody>
          <a:bodyPr>
            <a:normAutofit fontScale="90000"/>
          </a:bodyPr>
          <a:lstStyle/>
          <a:p>
            <a:pPr algn="ctr"/>
            <a:r>
              <a:rPr lang="ru-RU" b="1" dirty="0" smtClean="0">
                <a:solidFill>
                  <a:srgbClr val="C00000"/>
                </a:solidFill>
              </a:rPr>
              <a:t>1950 год. Поступок пионера</a:t>
            </a:r>
            <a:endParaRPr lang="ru-RU" b="1" dirty="0">
              <a:solidFill>
                <a:srgbClr val="C00000"/>
              </a:solidFill>
            </a:endParaRPr>
          </a:p>
        </p:txBody>
      </p:sp>
      <p:pic>
        <p:nvPicPr>
          <p:cNvPr id="3074" name="Picture 2" descr="D:\2012_04_06\IMG_0044.jpg"/>
          <p:cNvPicPr>
            <a:picLocks noGrp="1" noChangeAspect="1" noChangeArrowheads="1"/>
          </p:cNvPicPr>
          <p:nvPr>
            <p:ph sz="quarter" idx="1"/>
          </p:nvPr>
        </p:nvPicPr>
        <p:blipFill>
          <a:blip r:embed="rId3" cstate="email">
            <a:extLst>
              <a:ext uri="{28A0092B-C50C-407E-A947-70E740481C1C}">
                <a14:useLocalDpi xmlns:a14="http://schemas.microsoft.com/office/drawing/2010/main"/>
              </a:ext>
            </a:extLst>
          </a:blip>
          <a:srcRect/>
          <a:stretch>
            <a:fillRect/>
          </a:stretch>
        </p:blipFill>
        <p:spPr bwMode="auto">
          <a:xfrm>
            <a:off x="827584" y="1556792"/>
            <a:ext cx="2500331" cy="35004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4211960" y="1285859"/>
            <a:ext cx="4357718" cy="5078313"/>
          </a:xfrm>
          <a:prstGeom prst="rect">
            <a:avLst/>
          </a:prstGeom>
          <a:noFill/>
          <a:ln w="76200">
            <a:solidFill>
              <a:srgbClr val="FF0000"/>
            </a:solidFill>
          </a:ln>
        </p:spPr>
        <p:txBody>
          <a:bodyPr wrap="square" rtlCol="0">
            <a:spAutoFit/>
          </a:bodyPr>
          <a:lstStyle/>
          <a:p>
            <a:pPr algn="ctr"/>
            <a:r>
              <a:rPr lang="ru-RU" b="1" dirty="0" smtClean="0"/>
              <a:t>Небольшие газеты пионеры выпускали часто. Этот пионерский листок назывался «Находчивость и смелость» Дошкольник  Саша Крупин бегал на озере по льду. Вдруг лёд треснул и мальчик оказался в ледяной воде. Саша хватался дрожащими руками за кромку льда, но он обламывался. На крик о помощи  прибежал пионер Паша </a:t>
            </a:r>
            <a:r>
              <a:rPr lang="ru-RU" b="1" dirty="0" err="1" smtClean="0"/>
              <a:t>Фирстов</a:t>
            </a:r>
            <a:r>
              <a:rPr lang="ru-RU" b="1" dirty="0" smtClean="0"/>
              <a:t>. Подойти к тонущему было невозможно, но Паша не растерялся, он снял пальто, надел его на палку и пополз по льду. Мальчик ухватился за протянутое ему пальто и с помощью, подоспевшего пионера Юры Пронина, вытащили  из воды Сашу.</a:t>
            </a:r>
            <a:endParaRPr lang="ru-RU" b="1" dirty="0"/>
          </a:p>
        </p:txBody>
      </p:sp>
      <p:sp>
        <p:nvSpPr>
          <p:cNvPr id="6" name="Нашивка 5"/>
          <p:cNvSpPr/>
          <p:nvPr/>
        </p:nvSpPr>
        <p:spPr>
          <a:xfrm rot="10800000">
            <a:off x="3634349" y="2896937"/>
            <a:ext cx="484632" cy="484632"/>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tx1"/>
                </a:solidFill>
              </a:rPr>
              <a:t>1954 год.  У пионеров много дел</a:t>
            </a:r>
            <a:endParaRPr lang="ru-RU" b="1" dirty="0">
              <a:solidFill>
                <a:schemeClr val="tx1"/>
              </a:solidFill>
            </a:endParaRPr>
          </a:p>
        </p:txBody>
      </p:sp>
      <p:pic>
        <p:nvPicPr>
          <p:cNvPr id="4098" name="Picture 2" descr="D:\2012_04_06\IMG_0045.jpg"/>
          <p:cNvPicPr>
            <a:picLocks noGrp="1" noChangeAspect="1" noChangeArrowheads="1"/>
          </p:cNvPicPr>
          <p:nvPr>
            <p:ph sz="quarter" idx="1"/>
          </p:nvPr>
        </p:nvPicPr>
        <p:blipFill>
          <a:blip r:embed="rId3" cstate="email">
            <a:extLst>
              <a:ext uri="{28A0092B-C50C-407E-A947-70E740481C1C}">
                <a14:useLocalDpi xmlns:a14="http://schemas.microsoft.com/office/drawing/2010/main"/>
              </a:ext>
            </a:extLst>
          </a:blip>
          <a:srcRect/>
          <a:stretch>
            <a:fillRect/>
          </a:stretch>
        </p:blipFill>
        <p:spPr bwMode="auto">
          <a:xfrm>
            <a:off x="1071538" y="1785926"/>
            <a:ext cx="2970615" cy="3714776"/>
          </a:xfrm>
          <a:prstGeom prst="rect">
            <a:avLst/>
          </a:prstGeom>
          <a:noFill/>
        </p:spPr>
      </p:pic>
      <p:pic>
        <p:nvPicPr>
          <p:cNvPr id="5" name="Picture 2" descr="D:\2012_04_06\IMG_0045.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71538" y="1785926"/>
            <a:ext cx="2857520" cy="3714776"/>
          </a:xfrm>
          <a:prstGeom prst="rect">
            <a:avLst/>
          </a:prstGeom>
          <a:ln w="57150" cap="sq">
            <a:solidFill>
              <a:srgbClr val="C00000"/>
            </a:solidFill>
            <a:prstDash val="solid"/>
            <a:miter lim="800000"/>
          </a:ln>
          <a:effectLst>
            <a:outerShdw blurRad="50800" dist="38100" dir="2700000" algn="tl" rotWithShape="0">
              <a:srgbClr val="000000">
                <a:alpha val="43000"/>
              </a:srgbClr>
            </a:outerShdw>
          </a:effectLst>
        </p:spPr>
      </p:pic>
      <p:sp>
        <p:nvSpPr>
          <p:cNvPr id="9" name="TextBox 8"/>
          <p:cNvSpPr txBox="1"/>
          <p:nvPr/>
        </p:nvSpPr>
        <p:spPr>
          <a:xfrm>
            <a:off x="4429124" y="1785926"/>
            <a:ext cx="4000528" cy="3539430"/>
          </a:xfrm>
          <a:prstGeom prst="rect">
            <a:avLst/>
          </a:prstGeom>
          <a:ln w="57150">
            <a:solidFill>
              <a:srgbClr val="C0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sz="2800" b="1" dirty="0" err="1" smtClean="0"/>
              <a:t>Старикин</a:t>
            </a:r>
            <a:r>
              <a:rPr lang="ru-RU" sz="2800" b="1" dirty="0" smtClean="0"/>
              <a:t> Саша и Нина </a:t>
            </a:r>
            <a:r>
              <a:rPr lang="ru-RU" sz="2800" b="1" dirty="0" err="1" smtClean="0"/>
              <a:t>Шарова</a:t>
            </a:r>
            <a:r>
              <a:rPr lang="ru-RU" sz="2800" b="1" dirty="0" smtClean="0"/>
              <a:t> за  отличный уход за молодняком были удостоены медалей Всесоюзной </a:t>
            </a:r>
            <a:r>
              <a:rPr lang="ru-RU" sz="2800" b="1" dirty="0" err="1" smtClean="0"/>
              <a:t>сельско-хозяйственной</a:t>
            </a:r>
            <a:r>
              <a:rPr lang="ru-RU" sz="2800" b="1" dirty="0" smtClean="0"/>
              <a:t> выставки</a:t>
            </a:r>
            <a:endParaRPr lang="ru-RU" sz="2800"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779</TotalTime>
  <Words>1041</Words>
  <Application>Microsoft Office PowerPoint</Application>
  <PresentationFormat>Экран (4:3)</PresentationFormat>
  <Paragraphs>91</Paragraphs>
  <Slides>23</Slides>
  <Notes>23</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23</vt:i4>
      </vt:variant>
    </vt:vector>
  </HeadingPairs>
  <TitlesOfParts>
    <vt:vector size="31" baseType="lpstr">
      <vt:lpstr>Calibri</vt:lpstr>
      <vt:lpstr>Cambria</vt:lpstr>
      <vt:lpstr>Franklin Gothic Book</vt:lpstr>
      <vt:lpstr>Monotype Corsiva</vt:lpstr>
      <vt:lpstr>Perpetua</vt:lpstr>
      <vt:lpstr>Times New Roman</vt:lpstr>
      <vt:lpstr>Wingdings 2</vt:lpstr>
      <vt:lpstr>Справедливость</vt:lpstr>
      <vt:lpstr>Из истории дружины имени Александра Матросова</vt:lpstr>
      <vt:lpstr>1926-1940 годы Первая пионерская вожатая</vt:lpstr>
      <vt:lpstr>Письмо первой пионерки</vt:lpstr>
      <vt:lpstr>1942-1947 годы помогали фронту, помогали колхозу</vt:lpstr>
      <vt:lpstr>1943 год. Обязательства пионеров</vt:lpstr>
      <vt:lpstr>1944 год газета юных пионеров</vt:lpstr>
      <vt:lpstr>50-е годы. Выпуск альбома</vt:lpstr>
      <vt:lpstr>1950 год. Поступок пионера</vt:lpstr>
      <vt:lpstr>1954 год.  У пионеров много дел</vt:lpstr>
      <vt:lpstr>1954 год Юннаты – участники ВСХВ</vt:lpstr>
      <vt:lpstr>1955год                                 работает!</vt:lpstr>
      <vt:lpstr>1956год Спектакль для колхозников</vt:lpstr>
      <vt:lpstr>1958 год Вожатые октябрят</vt:lpstr>
      <vt:lpstr>1958 год Ходили мы походами…</vt:lpstr>
      <vt:lpstr>1960 год Вырастили кроликов</vt:lpstr>
      <vt:lpstr>1961 год К юбилею пионерии…</vt:lpstr>
      <vt:lpstr>1961 год. Спутник семилетки</vt:lpstr>
      <vt:lpstr>1962 год. Вырастим кукурузу.</vt:lpstr>
      <vt:lpstr>Презентация PowerPoint</vt:lpstr>
      <vt:lpstr>Презентация PowerPoint</vt:lpstr>
      <vt:lpstr>1970 год  Изучаем технику</vt:lpstr>
      <vt:lpstr>1972 год  Юбилей пионерии</vt:lpstr>
      <vt:lpstr>В презентации использованы архивные материалы краеведческого школьного музея  МОУ  Шунгенской СОШ   Авторы работы: ученики 8 «А» класса Мухлисов Владислав, Гусев Руслан</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Из истории дружины имени Александра Матросова</dc:title>
  <dc:creator>Администратор</dc:creator>
  <cp:lastModifiedBy>Домашний</cp:lastModifiedBy>
  <cp:revision>201</cp:revision>
  <dcterms:modified xsi:type="dcterms:W3CDTF">2013-05-08T17:29:20Z</dcterms:modified>
</cp:coreProperties>
</file>