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1.xml" ContentType="application/vnd.openxmlformats-officedocument.drawingml.chart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0"/>
  </p:notesMasterIdLst>
  <p:sldIdLst>
    <p:sldId id="256" r:id="rId2"/>
    <p:sldId id="277" r:id="rId3"/>
    <p:sldId id="279" r:id="rId4"/>
    <p:sldId id="258" r:id="rId5"/>
    <p:sldId id="283" r:id="rId6"/>
    <p:sldId id="285" r:id="rId7"/>
    <p:sldId id="259" r:id="rId8"/>
    <p:sldId id="286" r:id="rId9"/>
    <p:sldId id="260" r:id="rId10"/>
    <p:sldId id="280" r:id="rId11"/>
    <p:sldId id="284" r:id="rId12"/>
    <p:sldId id="261" r:id="rId13"/>
    <p:sldId id="267" r:id="rId14"/>
    <p:sldId id="262" r:id="rId15"/>
    <p:sldId id="266" r:id="rId16"/>
    <p:sldId id="319" r:id="rId17"/>
    <p:sldId id="257" r:id="rId18"/>
    <p:sldId id="281" r:id="rId19"/>
    <p:sldId id="282" r:id="rId20"/>
    <p:sldId id="314" r:id="rId21"/>
    <p:sldId id="320" r:id="rId22"/>
    <p:sldId id="264" r:id="rId23"/>
    <p:sldId id="290" r:id="rId24"/>
    <p:sldId id="263" r:id="rId25"/>
    <p:sldId id="270" r:id="rId26"/>
    <p:sldId id="265" r:id="rId27"/>
    <p:sldId id="321" r:id="rId28"/>
    <p:sldId id="289" r:id="rId29"/>
    <p:sldId id="315" r:id="rId30"/>
    <p:sldId id="291" r:id="rId31"/>
    <p:sldId id="293" r:id="rId32"/>
    <p:sldId id="294" r:id="rId33"/>
    <p:sldId id="297" r:id="rId34"/>
    <p:sldId id="292" r:id="rId35"/>
    <p:sldId id="295" r:id="rId36"/>
    <p:sldId id="288" r:id="rId37"/>
    <p:sldId id="299" r:id="rId38"/>
    <p:sldId id="298" r:id="rId39"/>
    <p:sldId id="300" r:id="rId40"/>
    <p:sldId id="323" r:id="rId41"/>
    <p:sldId id="324" r:id="rId42"/>
    <p:sldId id="325" r:id="rId43"/>
    <p:sldId id="326" r:id="rId44"/>
    <p:sldId id="327" r:id="rId45"/>
    <p:sldId id="328" r:id="rId46"/>
    <p:sldId id="329" r:id="rId47"/>
    <p:sldId id="278" r:id="rId48"/>
    <p:sldId id="331" r:id="rId49"/>
    <p:sldId id="304" r:id="rId50"/>
    <p:sldId id="305" r:id="rId51"/>
    <p:sldId id="333" r:id="rId52"/>
    <p:sldId id="306" r:id="rId53"/>
    <p:sldId id="307" r:id="rId54"/>
    <p:sldId id="332" r:id="rId55"/>
    <p:sldId id="308" r:id="rId56"/>
    <p:sldId id="309" r:id="rId57"/>
    <p:sldId id="317" r:id="rId58"/>
    <p:sldId id="310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62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image" Target="../media/image2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8"/>
    </mc:Choice>
    <mc:Fallback>
      <c:style val="48"/>
    </mc:Fallback>
  </mc:AlternateContent>
  <c:chart>
    <c:title>
      <c:tx>
        <c:rich>
          <a:bodyPr/>
          <a:lstStyle/>
          <a:p>
            <a: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Количество  исследовательских работ</a:t>
            </a:r>
          </a:p>
        </c:rich>
      </c:tx>
      <c:overlay val="0"/>
      <c:spPr>
        <a:solidFill>
          <a:schemeClr val="accent2">
            <a:lumMod val="75000"/>
          </a:schemeClr>
        </a:solidFill>
        <a:ln w="10828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c:spPr>
    </c:title>
    <c:autoTitleDeleted val="0"/>
    <c:view3D>
      <c:rotX val="15"/>
      <c:rotY val="20"/>
      <c:depthPercent val="100"/>
      <c:rAngAx val="0"/>
    </c:view3D>
    <c:floor>
      <c:thickness val="0"/>
      <c:spPr>
        <a:solidFill>
          <a:srgbClr val="3333FF"/>
        </a:solidFill>
      </c:spPr>
    </c:floor>
    <c:sideWall>
      <c:thickness val="0"/>
      <c:spPr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accent5"/>
          </a:solidFill>
          <a:prstDash val="solid"/>
        </a:ln>
        <a:effectLst/>
      </c:spPr>
    </c:sideWall>
    <c:backWall>
      <c:thickness val="0"/>
      <c:spPr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accent5"/>
          </a:solidFill>
          <a:prstDash val="solid"/>
        </a:ln>
        <a:effectLst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работ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638" b="1" cap="none" spc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2007-2008</c:v>
                </c:pt>
                <c:pt idx="1">
                  <c:v>2008-2009</c:v>
                </c:pt>
                <c:pt idx="2">
                  <c:v>2009-2010</c:v>
                </c:pt>
                <c:pt idx="3">
                  <c:v>2010-2011</c:v>
                </c:pt>
                <c:pt idx="4">
                  <c:v>2011-2012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</c:v>
                </c:pt>
                <c:pt idx="1">
                  <c:v>4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40192104"/>
        <c:axId val="294430816"/>
        <c:axId val="0"/>
      </c:bar3DChart>
      <c:catAx>
        <c:axId val="340192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294430816"/>
        <c:crosses val="autoZero"/>
        <c:auto val="1"/>
        <c:lblAlgn val="ctr"/>
        <c:lblOffset val="100"/>
        <c:noMultiLvlLbl val="0"/>
      </c:catAx>
      <c:valAx>
        <c:axId val="294430816"/>
        <c:scaling>
          <c:orientation val="minMax"/>
        </c:scaling>
        <c:delete val="0"/>
        <c:axPos val="l"/>
        <c:majorGridlines>
          <c:spPr>
            <a:ln>
              <a:solidFill>
                <a:srgbClr val="7030A0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340192104"/>
        <c:crosses val="autoZero"/>
        <c:crossBetween val="between"/>
      </c:valAx>
      <c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</c:spPr>
    </c:plotArea>
    <c:plotVisOnly val="1"/>
    <c:dispBlanksAs val="gap"/>
    <c:showDLblsOverMax val="0"/>
  </c:chart>
  <c:spPr>
    <a:solidFill>
      <a:schemeClr val="bg2">
        <a:lumMod val="40000"/>
        <a:lumOff val="60000"/>
      </a:schemeClr>
    </a:solidFill>
    <a:ln>
      <a:noFill/>
    </a:ln>
  </c:spPr>
  <c:txPr>
    <a:bodyPr/>
    <a:lstStyle/>
    <a:p>
      <a:pPr>
        <a:defRPr sz="2046"/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15A66-8A69-4830-B005-8EC85A8B9A87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4214D0-5B4A-43FE-8E75-B4888B8F23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18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944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590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7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9404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114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1266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1588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7980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5095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6696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646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7413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1715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6175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8690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7159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0392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3701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4634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8814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4078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070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8777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4019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1113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807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3669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8625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11489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59819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4501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7375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058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75034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64780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50671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935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337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099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354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314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4214D0-5B4A-43FE-8E75-B4888B8F233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312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microsoft.com/office/2007/relationships/hdphoto" Target="../media/hdphoto2.wdp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microsoft.com/office/2007/relationships/hdphoto" Target="../media/hdphoto3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2.jpeg"/><Relationship Id="rId7" Type="http://schemas.microsoft.com/office/2007/relationships/hdphoto" Target="../media/hdphoto5.wdp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microsoft.com/office/2007/relationships/hdphoto" Target="../media/hdphoto4.wdp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microsoft.com/office/2007/relationships/hdphoto" Target="../media/hdphoto6.wdp"/><Relationship Id="rId4" Type="http://schemas.openxmlformats.org/officeDocument/2006/relationships/image" Target="../media/image5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2.jpeg"/><Relationship Id="rId4" Type="http://schemas.openxmlformats.org/officeDocument/2006/relationships/image" Target="../media/image9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97" y="2492896"/>
            <a:ext cx="9126803" cy="1296144"/>
          </a:xfrm>
          <a:blipFill>
            <a:blip r:embed="rId3"/>
            <a:tile tx="0" ty="0" sx="100000" sy="100000" flip="none" algn="tl"/>
          </a:blipFill>
          <a:ln w="57150">
            <a:solidFill>
              <a:schemeClr val="bg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4400" cap="none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Школьный краеведческий</a:t>
            </a:r>
            <a:br>
              <a:rPr lang="ru-RU" sz="4400" cap="none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cap="none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 «Поиск»</a:t>
            </a:r>
            <a:endParaRPr lang="ru-RU" sz="4400" cap="none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429132"/>
            <a:ext cx="6400800" cy="1512168"/>
          </a:xfrm>
          <a:blipFill>
            <a:blip r:embed="rId3"/>
            <a:tile tx="0" ty="0" sx="100000" sy="100000" flip="none" algn="tl"/>
          </a:blipFill>
          <a:ln w="57150">
            <a:solidFill>
              <a:schemeClr val="bg2">
                <a:lumMod val="75000"/>
              </a:schemeClr>
            </a:solidFill>
          </a:ln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sz="38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+mj-lt"/>
              </a:rPr>
              <a:t>67 лет Победы в Великой Отечественной войне</a:t>
            </a:r>
            <a:endParaRPr lang="ru-RU" sz="3800" b="1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028" name="Picture 4" descr="C:\Program Files\Microsoft Office\MEDIA\CAGCAT10\j0157995.wm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634" y="0"/>
            <a:ext cx="9149634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C:\Program Files\Microsoft Office\MEDIA\CAGCAT10\j0157995.wm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97" y="6035193"/>
            <a:ext cx="9149634" cy="83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0034" y="980728"/>
            <a:ext cx="8143932" cy="1200329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МОУ ДОД Дом детского творчества </a:t>
            </a:r>
          </a:p>
          <a:p>
            <a:pPr algn="ctr"/>
            <a:r>
              <a:rPr lang="ru-RU" b="1" dirty="0" smtClean="0"/>
              <a:t>Костромского муниципального района Костромской области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 err="1" smtClean="0"/>
              <a:t>Шунгенская</a:t>
            </a:r>
            <a:r>
              <a:rPr lang="ru-RU" b="1" dirty="0" smtClean="0"/>
              <a:t> средняя общеобразовательная школа</a:t>
            </a:r>
          </a:p>
          <a:p>
            <a:pPr algn="ctr"/>
            <a:r>
              <a:rPr lang="ru-RU" b="1" dirty="0" smtClean="0"/>
              <a:t> Индекс: 156554, село </a:t>
            </a:r>
            <a:r>
              <a:rPr lang="ru-RU" b="1" dirty="0" err="1" smtClean="0"/>
              <a:t>Шунга</a:t>
            </a:r>
            <a:r>
              <a:rPr lang="ru-RU" b="1" dirty="0" smtClean="0"/>
              <a:t>, улица Советская, дом 18 Б. телефон: 66-8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4437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656184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Стрельниково-поселение стрельцов, охраняющих подступы к Москве</a:t>
            </a:r>
          </a:p>
        </p:txBody>
      </p:sp>
      <p:pic>
        <p:nvPicPr>
          <p:cNvPr id="3" name="Picture 9" descr="SL37065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4259262" cy="43656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2122978"/>
            <a:ext cx="4263379" cy="3970318"/>
          </a:xfrm>
          <a:prstGeom prst="rect">
            <a:avLst/>
          </a:prstGeom>
          <a:ln w="38100">
            <a:solidFill>
              <a:schemeClr val="tx1"/>
            </a:solidFill>
            <a:prstDash val="solid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 </a:t>
            </a:r>
            <a:r>
              <a:rPr lang="en-US" b="1" dirty="0" smtClean="0"/>
              <a:t>XVI</a:t>
            </a:r>
            <a:r>
              <a:rPr lang="ru-RU" b="1" dirty="0" smtClean="0"/>
              <a:t> веке Ива </a:t>
            </a:r>
            <a:r>
              <a:rPr lang="en-US" b="1" dirty="0"/>
              <a:t>IV</a:t>
            </a:r>
            <a:r>
              <a:rPr lang="ru-RU" b="1" dirty="0"/>
              <a:t> Грозный приписал  Стрельниково </a:t>
            </a:r>
            <a:r>
              <a:rPr lang="ru-RU" b="1" dirty="0" err="1"/>
              <a:t>Ипатьевскому</a:t>
            </a:r>
            <a:r>
              <a:rPr lang="ru-RU" b="1" dirty="0"/>
              <a:t> </a:t>
            </a:r>
            <a:r>
              <a:rPr lang="ru-RU" b="1" dirty="0" smtClean="0"/>
              <a:t>монастырю. В 17 веке  стрельцы основали в селе старообрядческую церковь. Стрельниково – родина известных и уважаемых людей нашего края. Здесь родился   Трофимов , построивший на свои сбережения первый кинотеатр в Костроме,  он же принимал участие в закладке памятника Романовым (сейчас В. И. Ленина). </a:t>
            </a:r>
            <a:r>
              <a:rPr lang="ru-RU" b="1" dirty="0" err="1" smtClean="0"/>
              <a:t>Стрельниково</a:t>
            </a:r>
            <a:r>
              <a:rPr lang="ru-RU" b="1" dirty="0" smtClean="0"/>
              <a:t> – родина героя Советского союза Геннадия Ивановича Гузанова.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8231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5868144" cy="1143000"/>
          </a:xfrm>
          <a:blipFill>
            <a:blip r:embed="rId3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tx1"/>
                </a:solidFill>
              </a:rPr>
              <a:t>3. Деревенская изба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593" y="1988840"/>
            <a:ext cx="8280920" cy="3672408"/>
          </a:xfrm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2000" b="1" dirty="0" smtClean="0"/>
              <a:t>Из экскурсии «Народные ремёсла нашего края»</a:t>
            </a:r>
          </a:p>
          <a:p>
            <a:pPr marL="137160" indent="0">
              <a:buNone/>
            </a:pPr>
            <a:r>
              <a:rPr lang="ru-RU" sz="2000" b="1" dirty="0" smtClean="0"/>
              <a:t>Жили </a:t>
            </a:r>
            <a:r>
              <a:rPr lang="ru-RU" sz="2000" b="1" dirty="0"/>
              <a:t>крестьяне в деревенских избах, были умельцами, любили дерево. Скамьи, полки, кровати – всё было украшено деревянными </a:t>
            </a:r>
            <a:r>
              <a:rPr lang="ru-RU" sz="2000" b="1" dirty="0" smtClean="0"/>
              <a:t>кружевами.</a:t>
            </a:r>
          </a:p>
          <a:p>
            <a:pPr marL="137160" indent="0">
              <a:buNone/>
            </a:pPr>
            <a:r>
              <a:rPr lang="ru-RU" sz="2000" b="1" dirty="0" smtClean="0"/>
              <a:t>Избы украшали наличниками. На этой экспозиции  представлены детали наличников. Наличники были в виде растений, цветов, солнышка, птиц, животных</a:t>
            </a:r>
          </a:p>
          <a:p>
            <a:pPr marL="137160" indent="0">
              <a:buNone/>
            </a:pPr>
            <a:r>
              <a:rPr lang="ru-RU" sz="2000" b="1" dirty="0" smtClean="0"/>
              <a:t>Иногда вырезали геометрические фигуры. Справа выставлены элементы боковых наличников дома  крестьянина Белянина,</a:t>
            </a:r>
            <a:br>
              <a:rPr lang="ru-RU" sz="2000" b="1" dirty="0" smtClean="0"/>
            </a:br>
            <a:r>
              <a:rPr lang="ru-RU" sz="2000" b="1" dirty="0" smtClean="0"/>
              <a:t>			слева - узорный карниз.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88640"/>
            <a:ext cx="2981582" cy="2160240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:\фото\музей2\SL37082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47" y="5144616"/>
            <a:ext cx="2284512" cy="171338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47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3. Деревенская изба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3074" name="Picture 2" descr="D:\ФОТО\Музей\Музей 00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88024" y="1565309"/>
            <a:ext cx="4046127" cy="303459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2420888"/>
            <a:ext cx="4481501" cy="132343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Исстари в деревне почти все девушки умели вышивать.</a:t>
            </a:r>
          </a:p>
          <a:p>
            <a:r>
              <a:rPr lang="ru-RU" sz="2000" dirty="0" smtClean="0"/>
              <a:t>С малых лет учились этому мастерству.</a:t>
            </a:r>
          </a:p>
          <a:p>
            <a:r>
              <a:rPr lang="ru-RU" sz="2000" dirty="0" smtClean="0"/>
              <a:t> Вышивали юбки, рубахи, сарафаны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13522" y="4461212"/>
            <a:ext cx="4358478" cy="12003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Вышивали крестом, полу крестом, тамбурным швом. Характерный узор для нашей местности выполнялся из ниток чёрных и красных цветов.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379847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Продолжение экскурсии «Народные  ремёсла нашего края»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7830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6372200" cy="114300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Народные ремёсла </a:t>
            </a:r>
          </a:p>
        </p:txBody>
      </p:sp>
      <p:pic>
        <p:nvPicPr>
          <p:cNvPr id="9218" name="Picture 2" descr="D:\ФОТО\Музей\Музей 01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44208" y="188640"/>
            <a:ext cx="2389601" cy="1792201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731" y="4365104"/>
            <a:ext cx="2164085" cy="216408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Отсканировано 2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486" y="1268760"/>
            <a:ext cx="3194289" cy="187220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52564" y="2619846"/>
            <a:ext cx="5311923" cy="3416320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</a:t>
            </a:r>
            <a:r>
              <a:rPr lang="ru-RU" b="1" dirty="0" smtClean="0"/>
              <a:t> </a:t>
            </a:r>
            <a:r>
              <a:rPr lang="ru-RU" b="1" dirty="0"/>
              <a:t>30-е годы, </a:t>
            </a:r>
            <a:r>
              <a:rPr lang="ru-RU" b="1" dirty="0" smtClean="0"/>
              <a:t>многие подростки посещали специальную  школу плетения </a:t>
            </a:r>
            <a:r>
              <a:rPr lang="ru-RU" b="1" dirty="0"/>
              <a:t>в селе Шунга. Очень </a:t>
            </a:r>
            <a:r>
              <a:rPr lang="ru-RU" b="1" dirty="0" smtClean="0"/>
              <a:t>им нравилось </a:t>
            </a:r>
            <a:r>
              <a:rPr lang="ru-RU" b="1" dirty="0"/>
              <a:t>в свободное время плести разнообразные корзины, вазы, саночки. </a:t>
            </a:r>
            <a:r>
              <a:rPr lang="ru-RU" b="1" dirty="0" smtClean="0"/>
              <a:t>Нарежут </a:t>
            </a:r>
            <a:r>
              <a:rPr lang="ru-RU" b="1" dirty="0"/>
              <a:t>прута, </a:t>
            </a:r>
            <a:r>
              <a:rPr lang="ru-RU" b="1" dirty="0" smtClean="0"/>
              <a:t>высушат</a:t>
            </a:r>
            <a:r>
              <a:rPr lang="ru-RU" b="1" dirty="0"/>
              <a:t>, </a:t>
            </a:r>
            <a:r>
              <a:rPr lang="ru-RU" b="1" dirty="0" smtClean="0"/>
              <a:t>очистят</a:t>
            </a:r>
            <a:r>
              <a:rPr lang="ru-RU" b="1" dirty="0"/>
              <a:t>, если нужно </a:t>
            </a:r>
            <a:r>
              <a:rPr lang="ru-RU" b="1" dirty="0" smtClean="0"/>
              <a:t>покрасят</a:t>
            </a:r>
            <a:r>
              <a:rPr lang="ru-RU" b="1" dirty="0"/>
              <a:t>, чтобы узор нанести. Руки так и тянулись плести. </a:t>
            </a:r>
            <a:r>
              <a:rPr lang="ru-RU" b="1" dirty="0" smtClean="0"/>
              <a:t> Вымачивали прут на Лубянке, так называется озеро в деревне </a:t>
            </a:r>
            <a:r>
              <a:rPr lang="ru-RU" b="1" dirty="0" err="1" smtClean="0"/>
              <a:t>Тепра</a:t>
            </a:r>
            <a:r>
              <a:rPr lang="ru-RU" b="1" dirty="0" smtClean="0"/>
              <a:t>. Многие мальчишки тогда научились плести. </a:t>
            </a:r>
            <a:r>
              <a:rPr lang="ru-RU" b="1" dirty="0"/>
              <a:t>Этот вид ремесла жив до сих пор. Плетеньем в деревне </a:t>
            </a:r>
            <a:r>
              <a:rPr lang="ru-RU" b="1" dirty="0" err="1"/>
              <a:t>Тепра</a:t>
            </a:r>
            <a:r>
              <a:rPr lang="ru-RU" b="1" dirty="0"/>
              <a:t> </a:t>
            </a:r>
            <a:r>
              <a:rPr lang="ru-RU" b="1" dirty="0" smtClean="0"/>
              <a:t>и селе </a:t>
            </a:r>
            <a:r>
              <a:rPr lang="ru-RU" b="1" dirty="0" err="1" smtClean="0"/>
              <a:t>Шунга</a:t>
            </a:r>
            <a:r>
              <a:rPr lang="ru-RU" b="1" dirty="0" smtClean="0"/>
              <a:t> занимаются</a:t>
            </a:r>
            <a:r>
              <a:rPr lang="ru-RU" b="1" dirty="0"/>
              <a:t>: </a:t>
            </a:r>
            <a:r>
              <a:rPr lang="ru-RU" b="1" dirty="0" err="1" smtClean="0"/>
              <a:t>Струговы</a:t>
            </a:r>
            <a:r>
              <a:rPr lang="ru-RU" b="1" dirty="0" smtClean="0"/>
              <a:t>, </a:t>
            </a:r>
            <a:r>
              <a:rPr lang="ru-RU" b="1" dirty="0" err="1"/>
              <a:t>Мозголины</a:t>
            </a:r>
            <a:r>
              <a:rPr lang="ru-RU" b="1" dirty="0"/>
              <a:t>, Козловы и многие другие.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8224" y="2090318"/>
            <a:ext cx="2232248" cy="369332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Детская кроватка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3212976"/>
            <a:ext cx="3332484" cy="92333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Плетельная мастерская</a:t>
            </a:r>
          </a:p>
          <a:p>
            <a:pPr algn="ctr"/>
            <a:r>
              <a:rPr lang="ru-RU" b="1" dirty="0" smtClean="0"/>
              <a:t>Корзинки  </a:t>
            </a:r>
          </a:p>
          <a:p>
            <a:pPr algn="ctr"/>
            <a:r>
              <a:rPr lang="ru-RU" b="1" dirty="0" smtClean="0"/>
              <a:t> (фото со стенда музея)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2129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454"/>
            <a:ext cx="9144000" cy="922114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4.  Первая Мировая война</a:t>
            </a:r>
          </a:p>
        </p:txBody>
      </p:sp>
      <p:pic>
        <p:nvPicPr>
          <p:cNvPr id="205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575" y="990048"/>
            <a:ext cx="3080826" cy="380710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7504" y="4826675"/>
            <a:ext cx="8928992" cy="2031325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 К началу Первой Мировой войны Шунгенская волость была богатейшим краем.  С </a:t>
            </a:r>
            <a:r>
              <a:rPr lang="ru-RU" dirty="0"/>
              <a:t>1909г. в Шунгенской волости уже существовали кооперативы. Газеты 1914, 1915 гг. неоднократно рассказывали о наличии богатых кооперативов, которые предлагали правительству совместные планы строительства железнодорожных путей. Шунгенская волость имела 10 терочных заводов, 8 кирпичных заводов, 3 лесопильных, 2 литейных, 2 маслодельных, 1 мыловаренный, 1 свечной, плетельные, ткацкие мастерские и другие промыслы.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58682" y="1001068"/>
            <a:ext cx="4191603" cy="12003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Карта Костромского района 1933 года. Значки на карте рассказывают о наличии богатых кооперативов. Из архива А. Н. Трофимова, жителя  д. </a:t>
            </a:r>
            <a:r>
              <a:rPr lang="ru-RU" dirty="0" err="1" smtClean="0"/>
              <a:t>Губачово</a:t>
            </a:r>
            <a:endParaRPr lang="ru-RU" dirty="0"/>
          </a:p>
        </p:txBody>
      </p:sp>
      <p:pic>
        <p:nvPicPr>
          <p:cNvPr id="1026" name="Picture 2" descr="F:\фото\музей\DSC0793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345883"/>
            <a:ext cx="3074962" cy="2306222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3253446"/>
            <a:ext cx="1872208" cy="3693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Витрина  музея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51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157" y="337537"/>
            <a:ext cx="4751512" cy="2862322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1913 году в честь 300-летия династии Романовых Кострому посетил император Николай </a:t>
            </a:r>
            <a:r>
              <a:rPr lang="en-US" dirty="0"/>
              <a:t>II.</a:t>
            </a:r>
            <a:r>
              <a:rPr lang="ru-RU" dirty="0"/>
              <a:t> В составе делегации, встречавшей его на пристани у </a:t>
            </a:r>
            <a:r>
              <a:rPr lang="ru-RU" dirty="0" err="1"/>
              <a:t>Ипатьевского</a:t>
            </a:r>
            <a:r>
              <a:rPr lang="ru-RU" dirty="0"/>
              <a:t> монастыря были наши земляки – крестьяне Шунгенской волости: волостной старшина М</a:t>
            </a:r>
            <a:r>
              <a:rPr lang="ru-RU" dirty="0" smtClean="0"/>
              <a:t>. Г</a:t>
            </a:r>
            <a:r>
              <a:rPr lang="ru-RU" dirty="0"/>
              <a:t>. Киселев, В</a:t>
            </a:r>
            <a:r>
              <a:rPr lang="ru-RU" dirty="0" smtClean="0"/>
              <a:t>. Е</a:t>
            </a:r>
            <a:r>
              <a:rPr lang="ru-RU" dirty="0"/>
              <a:t>. </a:t>
            </a:r>
            <a:r>
              <a:rPr lang="ru-RU" dirty="0" err="1"/>
              <a:t>Коклюшкин</a:t>
            </a:r>
            <a:r>
              <a:rPr lang="ru-RU" dirty="0"/>
              <a:t>, </a:t>
            </a:r>
            <a:r>
              <a:rPr lang="ru-RU" dirty="0" smtClean="0"/>
              <a:t>Н. С</a:t>
            </a:r>
            <a:r>
              <a:rPr lang="ru-RU" dirty="0"/>
              <a:t>. </a:t>
            </a:r>
            <a:r>
              <a:rPr lang="ru-RU" dirty="0" err="1"/>
              <a:t>Журавихин</a:t>
            </a:r>
            <a:r>
              <a:rPr lang="ru-RU" dirty="0"/>
              <a:t>, А</a:t>
            </a:r>
            <a:r>
              <a:rPr lang="ru-RU" dirty="0" smtClean="0"/>
              <a:t>. И</a:t>
            </a:r>
            <a:r>
              <a:rPr lang="ru-RU" dirty="0"/>
              <a:t>. Стругов. </a:t>
            </a:r>
          </a:p>
          <a:p>
            <a:pPr algn="just"/>
            <a:r>
              <a:rPr lang="ru-RU" dirty="0"/>
              <a:t>М</a:t>
            </a:r>
            <a:r>
              <a:rPr lang="ru-RU" dirty="0" smtClean="0"/>
              <a:t>. Г</a:t>
            </a:r>
            <a:r>
              <a:rPr lang="ru-RU" dirty="0"/>
              <a:t>. Киселев получил подарок от царя серебряные часы.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57823" y="175265"/>
            <a:ext cx="3717300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Памятный жетон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«В память Великой войны»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981174" y="2402990"/>
            <a:ext cx="4033677" cy="427809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Аналогичных выпущено очень много частными фирмами и мастерскими в начальный период войны на волне патриотического подъема, охватившего всю страну.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На лицевой стороне: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Надпись: Император Николай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II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Портрет Николая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II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На обороте: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Государственный герб России, а по сторонам надписи: слева – Франция, справа – Англия.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Ниже на ленте надпись «Память ВЕЛИКОЙ войны»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Ниже портреты президента Франции Р. Пуанкаре и короля Англии Георга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III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внизу цифры: 1914 год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423614" y="3429000"/>
            <a:ext cx="3716338" cy="2632075"/>
            <a:chOff x="131" y="2460"/>
            <a:chExt cx="2341" cy="1658"/>
          </a:xfrm>
        </p:grpSpPr>
        <p:pic>
          <p:nvPicPr>
            <p:cNvPr id="8" name="Picture 14" descr="Image11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" y="2460"/>
              <a:ext cx="2338" cy="165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57150" cap="sq">
              <a:solidFill>
                <a:schemeClr val="tx1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131" y="3887"/>
              <a:ext cx="2341" cy="231"/>
            </a:xfrm>
            <a:prstGeom prst="rect">
              <a:avLst/>
            </a:prstGeom>
            <a:solidFill>
              <a:schemeClr val="tx1">
                <a:alpha val="74117"/>
              </a:scheme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b="1" dirty="0">
                  <a:solidFill>
                    <a:schemeClr val="bg1"/>
                  </a:solidFill>
                </a:rPr>
                <a:t>Николай </a:t>
              </a:r>
              <a:r>
                <a:rPr lang="en-US" b="1" dirty="0">
                  <a:solidFill>
                    <a:schemeClr val="bg1"/>
                  </a:solidFill>
                </a:rPr>
                <a:t>II</a:t>
              </a:r>
              <a:r>
                <a:rPr lang="ru-RU" b="1" dirty="0">
                  <a:solidFill>
                    <a:schemeClr val="bg1"/>
                  </a:solidFill>
                </a:rPr>
                <a:t> в Костроме</a:t>
              </a:r>
            </a:p>
          </p:txBody>
        </p:sp>
      </p:grpSp>
      <p:pic>
        <p:nvPicPr>
          <p:cNvPr id="11" name="Picture 8" descr="1 мировая награды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38598" y="908720"/>
            <a:ext cx="1555750" cy="1431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0697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фото\музей\DSC07938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2054901"/>
            <a:ext cx="3823361" cy="3888432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фото\музей\DSC0793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585" y="1679054"/>
            <a:ext cx="5054054" cy="417646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27384"/>
            <a:ext cx="9144000" cy="193899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>
              <a:spcBef>
                <a:spcPct val="0"/>
              </a:spcBef>
              <a:buNone/>
              <a:defRPr kumimoji="0" sz="4000" b="1" cap="none" baseline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Фотографии с витрин музея: «Шунгенские кооперативы»,</a:t>
            </a:r>
          </a:p>
          <a:p>
            <a:r>
              <a:rPr lang="ru-RU" dirty="0"/>
              <a:t> «Первая Мировая война»</a:t>
            </a:r>
          </a:p>
        </p:txBody>
      </p:sp>
    </p:spTree>
    <p:extLst>
      <p:ext uri="{BB962C8B-B14F-4D97-AF65-F5344CB8AC3E}">
        <p14:creationId xmlns:p14="http://schemas.microsoft.com/office/powerpoint/2010/main" val="93341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511" y="947936"/>
            <a:ext cx="9037514" cy="923330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начале 20 века на всю Россию прославился </a:t>
            </a:r>
            <a:r>
              <a:rPr lang="ru-RU" dirty="0" err="1"/>
              <a:t>Шунгенский</a:t>
            </a:r>
            <a:r>
              <a:rPr lang="ru-RU" dirty="0"/>
              <a:t> кооператив, его называли в газетах «Костромской Данией». В годы первой Мировой войны кооператив по просьбе губернатора оказывал денежную и продуктовую помощь фронту.</a:t>
            </a:r>
          </a:p>
        </p:txBody>
      </p:sp>
      <p:grpSp>
        <p:nvGrpSpPr>
          <p:cNvPr id="14" name="Group 21"/>
          <p:cNvGrpSpPr>
            <a:grpSpLocks/>
          </p:cNvGrpSpPr>
          <p:nvPr/>
        </p:nvGrpSpPr>
        <p:grpSpPr bwMode="auto">
          <a:xfrm>
            <a:off x="4823071" y="2292550"/>
            <a:ext cx="4065587" cy="2967038"/>
            <a:chOff x="2604" y="5170"/>
            <a:chExt cx="2561" cy="1869"/>
          </a:xfrm>
        </p:grpSpPr>
        <p:pic>
          <p:nvPicPr>
            <p:cNvPr id="15" name="Picture 19" descr="SL370839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4" y="5170"/>
              <a:ext cx="2561" cy="142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2764" y="6808"/>
              <a:ext cx="2237" cy="231"/>
            </a:xfrm>
            <a:prstGeom prst="rect">
              <a:avLst/>
            </a:prstGeom>
            <a:solidFill>
              <a:schemeClr val="tx1">
                <a:alpha val="74117"/>
              </a:scheme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b="1" dirty="0">
                  <a:solidFill>
                    <a:schemeClr val="bg1"/>
                  </a:solidFill>
                </a:rPr>
                <a:t>Демьян Бедный в </a:t>
              </a:r>
              <a:r>
                <a:rPr lang="ru-RU" b="1" dirty="0" err="1">
                  <a:solidFill>
                    <a:schemeClr val="bg1"/>
                  </a:solidFill>
                </a:rPr>
                <a:t>Шунге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3"/>
          <p:cNvGrpSpPr>
            <a:grpSpLocks/>
          </p:cNvGrpSpPr>
          <p:nvPr/>
        </p:nvGrpSpPr>
        <p:grpSpPr bwMode="auto">
          <a:xfrm>
            <a:off x="57511" y="2110904"/>
            <a:ext cx="4291014" cy="3159127"/>
            <a:chOff x="-231" y="2145"/>
            <a:chExt cx="2703" cy="1990"/>
          </a:xfrm>
          <a:solidFill>
            <a:schemeClr val="tx1"/>
          </a:solidFill>
        </p:grpSpPr>
        <p:pic>
          <p:nvPicPr>
            <p:cNvPr id="18" name="Picture 11" descr="SL37083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1" y="2145"/>
              <a:ext cx="2653" cy="1696"/>
            </a:xfrm>
            <a:prstGeom prst="rect">
              <a:avLst/>
            </a:prstGeom>
            <a:grpFill/>
            <a:ln w="38100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-231" y="3904"/>
              <a:ext cx="2653" cy="231"/>
            </a:xfrm>
            <a:prstGeom prst="rect">
              <a:avLst/>
            </a:prstGeom>
            <a:grpFill/>
            <a:ln w="38100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ru-RU" b="1" dirty="0">
                  <a:solidFill>
                    <a:schemeClr val="bg1"/>
                  </a:solidFill>
                </a:rPr>
                <a:t>Товарный знак кооператива</a:t>
              </a:r>
            </a:p>
          </p:txBody>
        </p:sp>
      </p:grpSp>
      <p:sp>
        <p:nvSpPr>
          <p:cNvPr id="7" name="Блок-схема: узел 6"/>
          <p:cNvSpPr/>
          <p:nvPr/>
        </p:nvSpPr>
        <p:spPr>
          <a:xfrm>
            <a:off x="5774073" y="2852936"/>
            <a:ext cx="385192" cy="4572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-31968" y="0"/>
            <a:ext cx="9175968" cy="70788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>
              <a:spcBef>
                <a:spcPct val="0"/>
              </a:spcBef>
              <a:buNone/>
              <a:defRPr kumimoji="0" sz="4000" b="1" cap="none" baseline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«Костромская Дания»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511" y="5386283"/>
            <a:ext cx="8978985" cy="12003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На фотографии в  центре стоит  Стругов Михаил Александрович, главный инициатор </a:t>
            </a:r>
            <a:r>
              <a:rPr lang="ru-RU" dirty="0"/>
              <a:t> </a:t>
            </a:r>
            <a:r>
              <a:rPr lang="ru-RU" dirty="0" smtClean="0"/>
              <a:t>строительства  электростанции в </a:t>
            </a:r>
            <a:r>
              <a:rPr lang="ru-RU" dirty="0" err="1" smtClean="0"/>
              <a:t>Шунге</a:t>
            </a:r>
            <a:r>
              <a:rPr lang="ru-RU" dirty="0" smtClean="0"/>
              <a:t>.  Служил электриком  на подлодке. Вернувшись домой , где земляки жили с керосиновыми лампами, стал агитировать строить электростанцию.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710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2455"/>
            <a:ext cx="9144000" cy="114300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5. Шунгенские кооперативы</a:t>
            </a:r>
          </a:p>
        </p:txBody>
      </p:sp>
      <p:pic>
        <p:nvPicPr>
          <p:cNvPr id="4" name="Picture 5" descr="Отсканирован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840691"/>
            <a:ext cx="3876995" cy="2908201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Отсканирова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4176464" cy="455214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27984" y="1124744"/>
            <a:ext cx="45719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1923 году </a:t>
            </a:r>
            <a:r>
              <a:rPr lang="ru-RU" dirty="0" err="1"/>
              <a:t>Шунгенский</a:t>
            </a:r>
            <a:r>
              <a:rPr lang="ru-RU" dirty="0"/>
              <a:t> кооператив строит одну из мощнейших электростанций республики. На ее открытии был поэт, член ВЦИК Демьян Бедный, который посвятил этому событию поэму «Кострома».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504" y="6092608"/>
            <a:ext cx="8892479" cy="3693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Рисунки бывшего электрика  А. </a:t>
            </a:r>
            <a:r>
              <a:rPr lang="ru-RU" b="1" dirty="0" err="1" smtClean="0"/>
              <a:t>Пономарёва</a:t>
            </a:r>
            <a:r>
              <a:rPr lang="ru-RU" b="1" dirty="0" smtClean="0"/>
              <a:t> (рисунки подлинные)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0981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224136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6. Жизнь деревень, исчезнувших  с карты Костромской области</a:t>
            </a:r>
          </a:p>
        </p:txBody>
      </p:sp>
      <p:pic>
        <p:nvPicPr>
          <p:cNvPr id="4" name="Picture 6" descr="Image1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2780928"/>
            <a:ext cx="3503815" cy="237328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поиск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2800719"/>
            <a:ext cx="3429000" cy="24098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496" y="1412776"/>
            <a:ext cx="9001000" cy="12003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 1953 году в результате строительства Горьковской электростанции, было затоплено более 50 деревень Костромской низины. Жители деревень </a:t>
            </a:r>
            <a:r>
              <a:rPr lang="ru-RU" dirty="0" err="1" smtClean="0"/>
              <a:t>Губачово</a:t>
            </a:r>
            <a:r>
              <a:rPr lang="ru-RU" dirty="0" smtClean="0"/>
              <a:t>, </a:t>
            </a:r>
            <a:r>
              <a:rPr lang="ru-RU" dirty="0" err="1" smtClean="0"/>
              <a:t>Скрывалово</a:t>
            </a:r>
            <a:r>
              <a:rPr lang="ru-RU" dirty="0" smtClean="0"/>
              <a:t>, Новленское. Сельцо Никольское на </a:t>
            </a:r>
            <a:r>
              <a:rPr lang="ru-RU" dirty="0" err="1" smtClean="0"/>
              <a:t>Ворже</a:t>
            </a:r>
            <a:r>
              <a:rPr lang="ru-RU" dirty="0" smtClean="0"/>
              <a:t> и других потеряли свою родину. Они были </a:t>
            </a:r>
            <a:r>
              <a:rPr lang="ru-RU" dirty="0"/>
              <a:t> </a:t>
            </a:r>
            <a:r>
              <a:rPr lang="ru-RU" dirty="0" smtClean="0"/>
              <a:t>переселены в другие места нашей области.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75656" y="5276903"/>
            <a:ext cx="2232248" cy="3693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Деревня </a:t>
            </a:r>
            <a:r>
              <a:rPr lang="ru-RU" dirty="0" err="1" smtClean="0"/>
              <a:t>Губачёво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932040" y="5343599"/>
            <a:ext cx="3600400" cy="9233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Встреча краеведов с жителями затопленных деревень в техникуме имени Чижова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49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Из истории музея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6790" y="3861048"/>
            <a:ext cx="5877209" cy="3312368"/>
          </a:xfrm>
        </p:spPr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ru-RU" sz="2000" dirty="0"/>
              <a:t>Школьный музей создан в 1959 </a:t>
            </a:r>
            <a:r>
              <a:rPr lang="ru-RU" sz="2000" dirty="0" smtClean="0"/>
              <a:t>году по инициативе  Соколова Матвея Матвеевича, учителя </a:t>
            </a:r>
            <a:r>
              <a:rPr lang="ru-RU" sz="2000" dirty="0"/>
              <a:t>географии, </a:t>
            </a:r>
            <a:r>
              <a:rPr lang="ru-RU" sz="2000" dirty="0" smtClean="0"/>
              <a:t>ветерана </a:t>
            </a:r>
            <a:r>
              <a:rPr lang="ru-RU" sz="2000" dirty="0"/>
              <a:t>ВОВ. </a:t>
            </a:r>
          </a:p>
          <a:p>
            <a:pPr marL="137160" indent="0" algn="just">
              <a:buNone/>
            </a:pPr>
            <a:r>
              <a:rPr lang="ru-RU" sz="2000" dirty="0" smtClean="0"/>
              <a:t>Музей </a:t>
            </a:r>
            <a:r>
              <a:rPr lang="ru-RU" sz="2000" dirty="0"/>
              <a:t>располагался </a:t>
            </a:r>
            <a:r>
              <a:rPr lang="ru-RU" sz="2000" dirty="0" smtClean="0"/>
              <a:t>в деревянном </a:t>
            </a:r>
            <a:r>
              <a:rPr lang="ru-RU" sz="2000" dirty="0"/>
              <a:t>здании старой школы. </a:t>
            </a:r>
            <a:r>
              <a:rPr lang="ru-RU" sz="2000" dirty="0" smtClean="0"/>
              <a:t>Сейчас музей находится в отдельном помещении. Руководит </a:t>
            </a:r>
            <a:r>
              <a:rPr lang="ru-RU" sz="2000" dirty="0"/>
              <a:t>музеем учитель истории Соляник Светлана Сергеевна. Музей насчитывает </a:t>
            </a:r>
            <a:r>
              <a:rPr lang="ru-RU" sz="2000" dirty="0" smtClean="0"/>
              <a:t>более 350 </a:t>
            </a:r>
            <a:r>
              <a:rPr lang="ru-RU" sz="2000" dirty="0"/>
              <a:t>подлинных экспонатов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Picture 4" descr="Image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183" y="1844824"/>
            <a:ext cx="3053608" cy="404777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ладислав\Desktop\Музей 001па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39952" y="1268759"/>
            <a:ext cx="4888993" cy="2323857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40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2088232"/>
          </a:xfrm>
          <a:ln w="38100">
            <a:solidFill>
              <a:schemeClr val="tx1"/>
            </a:solidFill>
          </a:ln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1800" spc="150" dirty="0" smtClean="0">
                <a:ln w="11430"/>
                <a:solidFill>
                  <a:schemeClr val="tx1"/>
                </a:solidFill>
                <a:effectLst/>
              </a:rPr>
              <a:t>Часть витрины музея: «Жизнь деревень, исчезнувших с карты Костромской области.</a:t>
            </a:r>
            <a:br>
              <a:rPr lang="ru-RU" sz="1800" spc="150" dirty="0" smtClean="0">
                <a:ln w="11430"/>
                <a:solidFill>
                  <a:schemeClr val="tx1"/>
                </a:solidFill>
                <a:effectLst/>
              </a:rPr>
            </a:br>
            <a:r>
              <a:rPr lang="ru-RU" sz="1800" spc="150" dirty="0" smtClean="0">
                <a:ln w="11430"/>
                <a:solidFill>
                  <a:schemeClr val="tx1"/>
                </a:solidFill>
                <a:effectLst/>
              </a:rPr>
              <a:t>На витрине выставлены фотографии бывших деревень, церковный праздник в Сельце Никольском на реке </a:t>
            </a:r>
            <a:r>
              <a:rPr lang="ru-RU" sz="1800" spc="150" dirty="0" err="1" smtClean="0">
                <a:ln w="11430"/>
                <a:solidFill>
                  <a:schemeClr val="tx1"/>
                </a:solidFill>
                <a:effectLst/>
              </a:rPr>
              <a:t>Ворже</a:t>
            </a:r>
            <a:r>
              <a:rPr lang="ru-RU" sz="1800" spc="150" dirty="0" smtClean="0">
                <a:ln w="11430"/>
                <a:solidFill>
                  <a:schemeClr val="tx1"/>
                </a:solidFill>
                <a:effectLst/>
              </a:rPr>
              <a:t>. Выставлены списки последних жителей деревни </a:t>
            </a:r>
            <a:r>
              <a:rPr lang="ru-RU" sz="1800" spc="150" dirty="0" err="1" smtClean="0">
                <a:ln w="11430"/>
                <a:solidFill>
                  <a:schemeClr val="tx1"/>
                </a:solidFill>
                <a:effectLst/>
              </a:rPr>
              <a:t>Губачёво</a:t>
            </a:r>
            <a:r>
              <a:rPr lang="ru-RU" sz="1800" spc="150" dirty="0" smtClean="0">
                <a:ln w="11430"/>
                <a:solidFill>
                  <a:schemeClr val="tx1"/>
                </a:solidFill>
                <a:effectLst/>
              </a:rPr>
              <a:t>. На одной фотографии  мы видим как сносят кирпичные дома. </a:t>
            </a:r>
            <a:endParaRPr lang="ru-RU" sz="1800" spc="150" dirty="0">
              <a:ln w="11430"/>
              <a:solidFill>
                <a:schemeClr val="tx1"/>
              </a:solidFill>
              <a:effectLst/>
            </a:endParaRPr>
          </a:p>
        </p:txBody>
      </p:sp>
      <p:pic>
        <p:nvPicPr>
          <p:cNvPr id="3074" name="Picture 2" descr="F:\фото\музей\DSC079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2420888"/>
            <a:ext cx="5472608" cy="410445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фото\музей\DSC0795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7432" y="9869252"/>
            <a:ext cx="6828411" cy="910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04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75415" cy="1512168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Часть витрин музея.</a:t>
            </a:r>
            <a:b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Витрины сделаны на  средства, полученные за победу в областном конкурсе «Растим патриотов Костромской Земли»</a:t>
            </a:r>
            <a:endParaRPr lang="ru-RU" sz="24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098" name="Picture 2" descr="F:\фото\музей\DSC0795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1844824"/>
            <a:ext cx="3531393" cy="470852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82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7. Из истории колхоза </a:t>
            </a:r>
          </a:p>
        </p:txBody>
      </p:sp>
      <p:pic>
        <p:nvPicPr>
          <p:cNvPr id="6146" name="Picture 2" descr="D:\ФОТО\Музей\Музей 02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30470" y="2060848"/>
            <a:ext cx="4104456" cy="381642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988840"/>
            <a:ext cx="4572000" cy="3970318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За хорошие показатели и высокие урожаи овощных культур и картофеля колхоз «Дружба» с 1954 года является </a:t>
            </a:r>
            <a:r>
              <a:rPr lang="ru-RU" dirty="0" smtClean="0"/>
              <a:t>участником ВДХ. </a:t>
            </a:r>
            <a:r>
              <a:rPr lang="ru-RU" dirty="0"/>
              <a:t>Римма </a:t>
            </a:r>
            <a:r>
              <a:rPr lang="ru-RU" dirty="0" smtClean="0"/>
              <a:t>Ивановна </a:t>
            </a:r>
            <a:r>
              <a:rPr lang="ru-RU" dirty="0" err="1" smtClean="0"/>
              <a:t>Ёрина</a:t>
            </a:r>
            <a:r>
              <a:rPr lang="ru-RU" dirty="0" smtClean="0"/>
              <a:t> </a:t>
            </a:r>
            <a:r>
              <a:rPr lang="ru-RU" dirty="0"/>
              <a:t>как главный агроном награждалась в 1954 году «Большой золотой медалью» выставки  в 1955 – 56 годах  «Большой серебряной медалью»  выставки, в 1957 году – медалью участника ВДНХ</a:t>
            </a:r>
            <a:r>
              <a:rPr lang="ru-RU" dirty="0" smtClean="0"/>
              <a:t>. В эти же годы председатель колхоза Алексей Иванович </a:t>
            </a:r>
            <a:r>
              <a:rPr lang="ru-RU" dirty="0" err="1" smtClean="0"/>
              <a:t>Гузанов</a:t>
            </a:r>
            <a:r>
              <a:rPr lang="ru-RU" dirty="0" smtClean="0"/>
              <a:t>, ветеран Великой Отечественной войны, активно обменивался  опытом  с венгерскими работниками сельского хозяйства.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88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Из архива музея</a:t>
            </a:r>
          </a:p>
        </p:txBody>
      </p:sp>
      <p:pic>
        <p:nvPicPr>
          <p:cNvPr id="3074" name="Picture 2" descr="D:\ДОКУМЕНТЫ\Портфель\Дети XXI\Для Аленки\2011_05_08\ФОТО_000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683640" y="1140577"/>
            <a:ext cx="3419856" cy="465124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ДОКУМЕНТЫ\Портфель\Дети XXI\Для Аленки\2011_05_08\ФОТО_001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827584" y="1689954"/>
            <a:ext cx="2500894" cy="348617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6228184" y="2950405"/>
            <a:ext cx="481174" cy="4063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 rot="21276010">
            <a:off x="6004510" y="2736133"/>
            <a:ext cx="325935" cy="428543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5282216"/>
            <a:ext cx="3168352" cy="9233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1954 год. Страница венгерской газеты. (из архива музея)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417322" y="5328382"/>
            <a:ext cx="4392488" cy="12003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Первый </a:t>
            </a:r>
            <a:r>
              <a:rPr lang="ru-RU" dirty="0"/>
              <a:t>председатель колхоза «Дружба»</a:t>
            </a:r>
          </a:p>
          <a:p>
            <a:r>
              <a:rPr lang="ru-RU" dirty="0" smtClean="0"/>
              <a:t>Алексей Иванович </a:t>
            </a:r>
            <a:r>
              <a:rPr lang="ru-RU" dirty="0" err="1" smtClean="0"/>
              <a:t>Гузанов</a:t>
            </a:r>
            <a:r>
              <a:rPr lang="ru-RU" dirty="0" smtClean="0"/>
              <a:t> и  главный агроном Римма Ивановна </a:t>
            </a:r>
            <a:r>
              <a:rPr lang="ru-RU" dirty="0" err="1" smtClean="0"/>
              <a:t>Ёрина</a:t>
            </a:r>
            <a:r>
              <a:rPr lang="ru-RU" dirty="0" smtClean="0"/>
              <a:t> с членами правления колхоза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015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864096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8.Великая Отечественная война</a:t>
            </a:r>
          </a:p>
        </p:txBody>
      </p:sp>
      <p:pic>
        <p:nvPicPr>
          <p:cNvPr id="5122" name="Picture 2" descr="D:\ФОТО\Музей\Музей 01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316256" y="1727232"/>
            <a:ext cx="4350206" cy="326265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ФОТО\Ветераны\фото ветераны\DSC0596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1196752"/>
            <a:ext cx="3807336" cy="4264902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5751512"/>
            <a:ext cx="8208912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На памятнике в селе Шунга в списке погибших воинов - 330 </a:t>
            </a:r>
            <a:r>
              <a:rPr lang="ru-RU" sz="2400" b="1" dirty="0"/>
              <a:t>человек </a:t>
            </a:r>
          </a:p>
        </p:txBody>
      </p:sp>
    </p:spTree>
    <p:extLst>
      <p:ext uri="{BB962C8B-B14F-4D97-AF65-F5344CB8AC3E}">
        <p14:creationId xmlns:p14="http://schemas.microsoft.com/office/powerpoint/2010/main" val="330163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57048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Великая Отечественная война</a:t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>1941 - 1945</a:t>
            </a: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00615" y="1556792"/>
            <a:ext cx="8877300" cy="13112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dirty="0"/>
              <a:t>Экскурсия по этому разделу музея называется «Военная тайна», такое же название как повесть Аркадия Гайдара. Вместе с экскурсоводами рассказывают о событиях в годы Великой Отечественной войны куклы – вожатая </a:t>
            </a:r>
            <a:r>
              <a:rPr lang="ru-RU" sz="2000" dirty="0" err="1"/>
              <a:t>Натка</a:t>
            </a:r>
            <a:r>
              <a:rPr lang="ru-RU" sz="2000" dirty="0"/>
              <a:t> и </a:t>
            </a:r>
            <a:r>
              <a:rPr lang="ru-RU" sz="2000" dirty="0" err="1"/>
              <a:t>Мальчиш-Кибальчиш</a:t>
            </a:r>
            <a:r>
              <a:rPr lang="ru-RU" sz="2000" dirty="0"/>
              <a:t>. </a:t>
            </a:r>
          </a:p>
        </p:txBody>
      </p:sp>
      <p:sp>
        <p:nvSpPr>
          <p:cNvPr id="15366" name="Text Box 7"/>
          <p:cNvSpPr txBox="1">
            <a:spLocks noChangeArrowheads="1"/>
          </p:cNvSpPr>
          <p:nvPr/>
        </p:nvSpPr>
        <p:spPr bwMode="auto">
          <a:xfrm>
            <a:off x="106059" y="3140968"/>
            <a:ext cx="4464050" cy="31432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/>
              <a:t>«Эй, </a:t>
            </a:r>
            <a:r>
              <a:rPr lang="ru-RU" dirty="0" err="1" smtClean="0"/>
              <a:t>мальчиши-добровольцы</a:t>
            </a:r>
            <a:r>
              <a:rPr lang="ru-RU" dirty="0"/>
              <a:t>, советская страна в опасности, надо ее защищать!», - призывает </a:t>
            </a:r>
            <a:r>
              <a:rPr lang="ru-RU" dirty="0" err="1"/>
              <a:t>Мальчиш-Кибальчиш</a:t>
            </a:r>
            <a:r>
              <a:rPr lang="ru-RU" dirty="0"/>
              <a:t>.</a:t>
            </a:r>
          </a:p>
          <a:p>
            <a:pPr eaLnBrk="1" hangingPunct="1"/>
            <a:r>
              <a:rPr lang="ru-RU" dirty="0"/>
              <a:t>Экскурсоводы знакомят с фронтовыми письмами, показывают фотографии, вещи тех военных лет.</a:t>
            </a:r>
          </a:p>
          <a:p>
            <a:pPr eaLnBrk="1" hangingPunct="1"/>
            <a:r>
              <a:rPr lang="ru-RU" dirty="0"/>
              <a:t>Слушая о подвигах земляков в годы войны, </a:t>
            </a:r>
            <a:r>
              <a:rPr lang="ru-RU" dirty="0" smtClean="0"/>
              <a:t>дети стараются </a:t>
            </a:r>
            <a:r>
              <a:rPr lang="ru-RU" dirty="0"/>
              <a:t>понять: «В чем же была Военная тайна?»</a:t>
            </a:r>
          </a:p>
          <a:p>
            <a:pPr algn="just" eaLnBrk="1" hangingPunct="1"/>
            <a:endParaRPr lang="ru-RU" sz="2000" dirty="0"/>
          </a:p>
        </p:txBody>
      </p:sp>
      <p:pic>
        <p:nvPicPr>
          <p:cNvPr id="15367" name="Picture 8" descr="SL37090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9975" y="3070594"/>
            <a:ext cx="4248150" cy="31861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00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27384"/>
            <a:ext cx="9143999" cy="64633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>
              <a:spcBef>
                <a:spcPct val="0"/>
              </a:spcBef>
              <a:buNone/>
              <a:defRPr kumimoji="0" sz="3600" b="1" cap="none" baseline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 9. Из истории школы</a:t>
            </a:r>
          </a:p>
        </p:txBody>
      </p:sp>
      <p:pic>
        <p:nvPicPr>
          <p:cNvPr id="4" name="Picture 9" descr="стр9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07"/>
          <a:stretch/>
        </p:blipFill>
        <p:spPr bwMode="auto">
          <a:xfrm>
            <a:off x="1979712" y="949262"/>
            <a:ext cx="5342021" cy="383529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995936" y="4437112"/>
            <a:ext cx="1768475" cy="366712"/>
          </a:xfrm>
          <a:prstGeom prst="rect">
            <a:avLst/>
          </a:prstGeom>
          <a:solidFill>
            <a:schemeClr val="tx1">
              <a:alpha val="70979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b="1" dirty="0">
                <a:solidFill>
                  <a:schemeClr val="bg1"/>
                </a:solidFill>
              </a:rPr>
              <a:t>Старая ш</a:t>
            </a:r>
            <a:r>
              <a:rPr lang="ru-RU" b="1" dirty="0" smtClean="0">
                <a:solidFill>
                  <a:schemeClr val="bg1"/>
                </a:solidFill>
              </a:rPr>
              <a:t>кола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1" y="5108991"/>
            <a:ext cx="9143999" cy="1200329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 1880 году в селе Шунга открывается церковно-приходская школа.</a:t>
            </a:r>
          </a:p>
          <a:p>
            <a:pPr algn="ctr"/>
            <a:r>
              <a:rPr lang="ru-RU" sz="2400" dirty="0"/>
              <a:t>В 1916 году школа переезжает в новое двухэтажное деревянное  здание, в 1960 году она становится восьмилетней школой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490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512168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Два похвальных листа 1913 года и 1898года. Наградой удостоены учащиеся начальных классов. Это яркое свидетельство уважительного отношения к крестьянским детям</a:t>
            </a:r>
            <a:endParaRPr lang="ru-RU" sz="2400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5122" name="Picture 2" descr="F:\фото\музей\DSC0794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2841" y="1533274"/>
            <a:ext cx="4564344" cy="3423258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</p:pic>
      <p:pic>
        <p:nvPicPr>
          <p:cNvPr id="5124" name="Picture 4" descr="F:\фото\музей\DSC0795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29587" y="1935349"/>
            <a:ext cx="4176464" cy="3419349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5940389"/>
            <a:ext cx="3788585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Похвальный лист в честь 300- </a:t>
            </a:r>
            <a:r>
              <a:rPr lang="ru-RU" dirty="0" err="1" smtClean="0"/>
              <a:t>летия</a:t>
            </a:r>
            <a:r>
              <a:rPr lang="ru-RU" dirty="0" smtClean="0"/>
              <a:t> династии Романовых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355976" y="5013176"/>
            <a:ext cx="4608512" cy="175432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 Похвальном листе 1898 года фотографии императоров Александра </a:t>
            </a:r>
            <a:r>
              <a:rPr lang="en-US" dirty="0" smtClean="0"/>
              <a:t>II</a:t>
            </a:r>
            <a:r>
              <a:rPr lang="ru-RU" dirty="0" smtClean="0"/>
              <a:t>-освободителя  и  Николая </a:t>
            </a:r>
            <a:r>
              <a:rPr lang="en-US" dirty="0" smtClean="0"/>
              <a:t>II</a:t>
            </a:r>
            <a:r>
              <a:rPr lang="ru-RU" dirty="0" smtClean="0"/>
              <a:t> с императрицей. В рамке фотографии и высказывания русских классиков: </a:t>
            </a:r>
            <a:r>
              <a:rPr lang="ru-RU" dirty="0" err="1" smtClean="0"/>
              <a:t>А.С.Пушкина</a:t>
            </a:r>
            <a:r>
              <a:rPr lang="ru-RU" dirty="0" smtClean="0"/>
              <a:t>, </a:t>
            </a:r>
            <a:r>
              <a:rPr lang="ru-RU" dirty="0" err="1" smtClean="0"/>
              <a:t>М.Ю.Лермонтова</a:t>
            </a:r>
            <a:r>
              <a:rPr lang="ru-RU" dirty="0"/>
              <a:t> </a:t>
            </a:r>
            <a:r>
              <a:rPr lang="ru-RU" dirty="0" smtClean="0"/>
              <a:t>и других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40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1196752"/>
            <a:ext cx="4680520" cy="114300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Новая школа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924944"/>
            <a:ext cx="9144000" cy="1152128"/>
          </a:xfrm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ru-RU" sz="2400" b="1" dirty="0" smtClean="0"/>
              <a:t>В </a:t>
            </a:r>
            <a:r>
              <a:rPr lang="ru-RU" sz="2400" b="1" dirty="0"/>
              <a:t>1965 году торжественно открываются двери нового современного здания средней общеобразовательной школы. </a:t>
            </a:r>
          </a:p>
        </p:txBody>
      </p:sp>
      <p:pic>
        <p:nvPicPr>
          <p:cNvPr id="5" name="Picture 7" descr="школа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600450" cy="25860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школа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7850" y="4221088"/>
            <a:ext cx="3664630" cy="23320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школа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221088"/>
            <a:ext cx="3600450" cy="23320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300768" y="339915"/>
            <a:ext cx="4158697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Из альбома «История школы»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6073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08112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Экспозиция музея: «Старая школа»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6" name="Picture 2" descr="F:\фото\музей\DSC079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3462" y="2827968"/>
            <a:ext cx="5256584" cy="394243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270" y="1196752"/>
            <a:ext cx="8712968" cy="16312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Здесь хранятся учебники с 1907 года издания. Парта и доска сделаны мальчишками на уроках труда. Портрет Лебедева  Александра Николаевича, руководившего школой в годы Великой Отечественной войны. Портрет написан Алёшиным Николаем Павловичем, учителем литературы, будущим костромским писателем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84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</a:bodyPr>
          <a:lstStyle/>
          <a:p>
            <a:pPr eaLnBrk="1" hangingPunct="1"/>
            <a:r>
              <a:rPr lang="ru-RU" sz="4000" dirty="0" smtClean="0">
                <a:solidFill>
                  <a:schemeClr val="tx1"/>
                </a:solidFill>
              </a:rPr>
              <a:t>Звание  «Школьный музей»</a:t>
            </a:r>
          </a:p>
        </p:txBody>
      </p:sp>
      <p:pic>
        <p:nvPicPr>
          <p:cNvPr id="5125" name="Picture 11" descr="SL37075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DF414E"/>
              </a:clrFrom>
              <a:clrTo>
                <a:srgbClr val="DF414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2514600" cy="3816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5" descr="sc0000"/>
          <p:cNvPicPr>
            <a:picLocks noChangeAspect="1" noChangeArrowheads="1"/>
          </p:cNvPicPr>
          <p:nvPr/>
        </p:nvPicPr>
        <p:blipFill>
          <a:blip r:embed="rId5" cstate="email">
            <a:lum bright="-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1340768"/>
            <a:ext cx="2538833" cy="3816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-2597" y="5386766"/>
            <a:ext cx="9144000" cy="120032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5 апреля 1976 года музею было присвоено  звание Школьный музей». В 2007 году  это звание было подтверждено, музей получил новый паспорт и свидетельство.</a:t>
            </a:r>
            <a:endParaRPr lang="ru-RU" sz="2400" b="1" dirty="0"/>
          </a:p>
        </p:txBody>
      </p:sp>
      <p:pic>
        <p:nvPicPr>
          <p:cNvPr id="3075" name="Picture 3" descr="C:\Users\Владислав\AppData\Roaming\Canon\MP Navigator EX V20\temp\scan\sc0015.bmp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3540" y="1412776"/>
            <a:ext cx="2496932" cy="3744342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Владислав\AppData\Roaming\Canon\MP Navigator EX V20\temp\scan\sc0015.bmp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3540" y="1399323"/>
            <a:ext cx="2496932" cy="3744342"/>
          </a:xfrm>
          <a:prstGeom prst="rect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45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287016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Учёт и сохранность материалов музея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6116" y="1785926"/>
            <a:ext cx="5472122" cy="4709160"/>
          </a:xfrm>
          <a:ln w="381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137160" indent="0" algn="ctr">
              <a:buNone/>
            </a:pPr>
            <a:r>
              <a:rPr lang="ru-RU" sz="2400" dirty="0" smtClean="0"/>
              <a:t> Юные краеведы учатся хранить, систематизировать подлинные памятники истории Костромского края, фотографии, документы, награды.  Чтобы составить легенду экспоната приходится много </a:t>
            </a:r>
            <a:r>
              <a:rPr lang="ru-RU" sz="2400" dirty="0"/>
              <a:t> </a:t>
            </a:r>
            <a:r>
              <a:rPr lang="ru-RU" sz="2400" dirty="0" smtClean="0"/>
              <a:t>искать и консультироваться</a:t>
            </a:r>
            <a:r>
              <a:rPr lang="ru-RU" sz="2400" dirty="0"/>
              <a:t> </a:t>
            </a:r>
            <a:r>
              <a:rPr lang="ru-RU" sz="2400" dirty="0" smtClean="0"/>
              <a:t>у специалистов. Большую помощь оказывают работники музея «Деревянное зодчество», директор Беляк М.А. и специалисты музея «Военная история» ,  музей имени Чижова и другие.   В книге учёта кроме                  инвентарного номера и названия предмета записывается время поступления,  способ и сохранность экспоната.   Работы  краеведов, тематические альбомы</a:t>
            </a:r>
            <a:endParaRPr lang="ru-RU" sz="2400" dirty="0"/>
          </a:p>
        </p:txBody>
      </p:sp>
      <p:pic>
        <p:nvPicPr>
          <p:cNvPr id="5122" name="Picture 2" descr="C:\Users\Владислав\Desktop\2012_04_22\IMG_0001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2286016" cy="32299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136535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ислав\Desktop\витрины\SDC141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912768" cy="5184576"/>
          </a:xfrm>
          <a:prstGeom prst="rect">
            <a:avLst/>
          </a:prstGeom>
          <a:noFill/>
          <a:ln w="571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blipFill>
            <a:blip r:embed="rId5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Основные экспонаты музея выставлены в витринах под стеклом.</a:t>
            </a:r>
          </a:p>
        </p:txBody>
      </p:sp>
    </p:spTree>
    <p:extLst>
      <p:ext uri="{BB962C8B-B14F-4D97-AF65-F5344CB8AC3E}">
        <p14:creationId xmlns:p14="http://schemas.microsoft.com/office/powerpoint/2010/main" val="392418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 txBox="1">
            <a:spLocks/>
          </p:cNvSpPr>
          <p:nvPr/>
        </p:nvSpPr>
        <p:spPr>
          <a:xfrm>
            <a:off x="0" y="-27384"/>
            <a:ext cx="9144000" cy="151216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sz="4400" spc="150" dirty="0">
              <a:ln w="11430"/>
              <a:solidFill>
                <a:srgbClr val="F8F8F8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5" name="Picture 2" descr="C:\Users\Владислав\Desktop\витрины\SDC14106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2204864"/>
            <a:ext cx="3672408" cy="2705183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ладислав\Desktop\витрины\SDC14107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4088" y="2065146"/>
            <a:ext cx="3672409" cy="2683991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0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Работы  краеведов,  альбомы  для фотографий, тематические альбомы, документы в  файлах, скоросшивателях, пионерские галстуки, значки и прочее находятся в коробках. Они не уместились на витринах, поэтому хранятся в специальных  шкафах </a:t>
            </a:r>
          </a:p>
        </p:txBody>
      </p:sp>
      <p:pic>
        <p:nvPicPr>
          <p:cNvPr id="3074" name="Picture 2" descr="F:\фото\музей\DSC07960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820" y="4248606"/>
            <a:ext cx="3240360" cy="243027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84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2816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Ткацкие изделия, вышивки,  платья хранятся в плетёном и кованом сундуках. </a:t>
            </a:r>
          </a:p>
        </p:txBody>
      </p:sp>
      <p:pic>
        <p:nvPicPr>
          <p:cNvPr id="5122" name="Picture 2" descr="C:\Users\Владислав\Desktop\витрины\SDC1410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7158" y="2071678"/>
            <a:ext cx="4383913" cy="4102112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ладислав\Desktop\витрины\SDC14109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14942" y="2643182"/>
            <a:ext cx="3615165" cy="359980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4736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344" y="-27384"/>
            <a:ext cx="9118848" cy="144016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Музей в образовательном процессе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4176464"/>
          </a:xfrm>
          <a:ln w="381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137160" indent="0" algn="just">
              <a:buNone/>
            </a:pPr>
            <a:r>
              <a:rPr lang="ru-RU" sz="1800" b="1" dirty="0" smtClean="0"/>
              <a:t>Программа музея «Поиск» </a:t>
            </a:r>
            <a:r>
              <a:rPr lang="ru-RU" sz="1800" b="1" dirty="0" err="1" smtClean="0"/>
              <a:t>вкючает</a:t>
            </a:r>
            <a:r>
              <a:rPr lang="ru-RU" sz="1800" b="1" dirty="0" smtClean="0"/>
              <a:t> систематическая связь деятельности музея </a:t>
            </a:r>
            <a:r>
              <a:rPr lang="ru-RU" sz="1800" b="1" dirty="0"/>
              <a:t>с уроками, со всем учебно-воспитательным процессом. Проведение </a:t>
            </a:r>
            <a:r>
              <a:rPr lang="ru-RU" sz="1800" b="1" dirty="0" smtClean="0"/>
              <a:t>музейных уроков, выступления учащихся с результатами </a:t>
            </a:r>
            <a:r>
              <a:rPr lang="ru-RU" sz="1800" b="1" dirty="0"/>
              <a:t>учебно-исследовательского </a:t>
            </a:r>
            <a:r>
              <a:rPr lang="ru-RU" sz="1800" b="1" dirty="0" smtClean="0"/>
              <a:t>поиска на традиционной  школьной конференции «Мы дети </a:t>
            </a:r>
            <a:r>
              <a:rPr lang="en-US" sz="1800" b="1" dirty="0" smtClean="0"/>
              <a:t>XXI</a:t>
            </a:r>
            <a:r>
              <a:rPr lang="ru-RU" sz="1800" b="1" dirty="0" smtClean="0"/>
              <a:t> века».  Краеведение является  базой процессе </a:t>
            </a:r>
            <a:r>
              <a:rPr lang="ru-RU" sz="1800" b="1" dirty="0"/>
              <a:t>разнообразных приёмов и форм учебной и </a:t>
            </a:r>
            <a:r>
              <a:rPr lang="ru-RU" sz="1800" b="1" dirty="0" err="1"/>
              <a:t>внеучебной</a:t>
            </a:r>
            <a:r>
              <a:rPr lang="ru-RU" sz="1800" b="1" dirty="0"/>
              <a:t> </a:t>
            </a:r>
            <a:r>
              <a:rPr lang="ru-RU" sz="1800" b="1" dirty="0" smtClean="0"/>
              <a:t>работы. Музейные  уроки проводятся по многим предметам. Физика использует исторические факты об электрификации края. Историки  проводят уроки-конференции по темам: «Первая мировая война», «Великая Отечественная война» и другим. В музее проводятся уроки по изучению народных традиций, ремёслах края. На уроках географии используется материалы о влиянию человеческой деятельности на изменении природного </a:t>
            </a:r>
            <a:r>
              <a:rPr lang="ru-RU" sz="1800" b="1" dirty="0" err="1" smtClean="0"/>
              <a:t>ланшафта</a:t>
            </a:r>
            <a:r>
              <a:rPr lang="ru-RU" sz="1800" b="1" dirty="0" smtClean="0"/>
              <a:t>, климата. Биологи вместе с краеведами изучают состояние воды в естественных источниках. Работы учащихся  используются в </a:t>
            </a:r>
            <a:r>
              <a:rPr lang="ru-RU" sz="1800" b="1" dirty="0"/>
              <a:t>школьных </a:t>
            </a:r>
            <a:r>
              <a:rPr lang="ru-RU" sz="1800" b="1" dirty="0" smtClean="0"/>
              <a:t>лекциях, на семинарах, в поисковой и проектной деятельности.  (Из Программы музея) 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96866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2" y="0"/>
            <a:ext cx="9137747" cy="114300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>
                <a:solidFill>
                  <a:schemeClr val="tx1"/>
                </a:solidFill>
              </a:rPr>
              <a:t>Школьный музей и СМИ</a:t>
            </a:r>
          </a:p>
        </p:txBody>
      </p:sp>
      <p:pic>
        <p:nvPicPr>
          <p:cNvPr id="6" name="Picture 4" descr="C:\Users\Владислав\Desktop\2012_04_22\IMG_000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710873" y="2354023"/>
            <a:ext cx="3106631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Владислав\AppData\Roaming\Canon\MP Navigator EX V20\temp\scan\sc0018.bmp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27632" y="3659224"/>
            <a:ext cx="2964237" cy="190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29389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VII</a:t>
            </a:r>
            <a:r>
              <a:rPr lang="ru-RU" sz="2000" dirty="0" smtClean="0"/>
              <a:t>-е районные краеведческие чтения школьников посвящённые Году Учителя. Краеведческая работа «Человек с активной жизненной позицией» ученицы 9 класса, Панариной Юли о ветеране войны, основателе школьного музея </a:t>
            </a:r>
            <a:r>
              <a:rPr lang="ru-RU" sz="2000" dirty="0" err="1" smtClean="0"/>
              <a:t>М.М.Соколове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7457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7160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>
                <a:solidFill>
                  <a:schemeClr val="tx1"/>
                </a:solidFill>
              </a:rPr>
              <a:t>Музей и СМИ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1282746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2000" dirty="0" smtClean="0"/>
              <a:t>Сборник докладов по истории Костромского района, изд. </a:t>
            </a:r>
            <a:r>
              <a:rPr lang="ru-RU" sz="2000" dirty="0" err="1" smtClean="0"/>
              <a:t>Караваево</a:t>
            </a:r>
            <a:r>
              <a:rPr lang="ru-RU" sz="2000" dirty="0" smtClean="0"/>
              <a:t>, 2009 год , с.17, « Исторический очерк Шунгенской волости.» автор Соколов Матвей Матвеевич, учитель Шунгенской школы.</a:t>
            </a:r>
            <a:endParaRPr lang="ru-RU" sz="2000" dirty="0"/>
          </a:p>
        </p:txBody>
      </p:sp>
      <p:pic>
        <p:nvPicPr>
          <p:cNvPr id="4099" name="Picture 3" descr="C:\Users\Владислав\AppData\Roaming\Canon\MP Navigator EX V20\temp\scan\sc0017.bmp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223316" y="2823716"/>
            <a:ext cx="462207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Владислав\Desktop\2012_04_22\IMG_0009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4725358" y="2803837"/>
            <a:ext cx="4622081" cy="3136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40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2816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«Время добрых дел», альманах о деятельности детских организаций Костромской </a:t>
            </a:r>
            <a:r>
              <a:rPr lang="ru-RU" sz="2400" spc="150" dirty="0" err="1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области,изд</a:t>
            </a:r>
            <a:r>
              <a:rPr lang="ru-RU" sz="24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Кострома 2008 год,с.23  «Судьба ей подарила жизнь», автор поисковая группа музея, о девочке-</a:t>
            </a:r>
            <a:r>
              <a:rPr lang="ru-RU" sz="2400" spc="150" dirty="0" err="1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ленинградке</a:t>
            </a:r>
            <a:r>
              <a:rPr lang="ru-RU" sz="24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Филиной Ирине Петровне</a:t>
            </a:r>
          </a:p>
        </p:txBody>
      </p:sp>
      <p:pic>
        <p:nvPicPr>
          <p:cNvPr id="7170" name="Picture 2" descr="C:\Users\Владислав\Desktop\2012_04_22\IMG_000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477662" y="1246429"/>
            <a:ext cx="3861085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Владислав\Desktop\2012_04_22\IMG_00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886406"/>
            <a:ext cx="2160240" cy="319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Владислав\Desktop\2012_04_22\IMG_0005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1071745" y="3673162"/>
            <a:ext cx="2031957" cy="381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22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36912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V</a:t>
            </a:r>
            <a:r>
              <a:rPr lang="ru-RU" sz="2800" dirty="0">
                <a:solidFill>
                  <a:schemeClr val="tx1"/>
                </a:solidFill>
              </a:rPr>
              <a:t>-е районные краеведческие чтения, посвящённые 80-летию образования Костромского района. Работа« С песней по жизни» о Галине Дмитриевне </a:t>
            </a:r>
            <a:r>
              <a:rPr lang="ru-RU" sz="2800" dirty="0" err="1">
                <a:solidFill>
                  <a:schemeClr val="tx1"/>
                </a:solidFill>
              </a:rPr>
              <a:t>Гузановой</a:t>
            </a:r>
            <a:r>
              <a:rPr lang="ru-RU" sz="2800" dirty="0">
                <a:solidFill>
                  <a:schemeClr val="tx1"/>
                </a:solidFill>
              </a:rPr>
              <a:t>, заслуженном деятеле культуры РФ . Автор ученица 8 класса Вероника Шевченко</a:t>
            </a:r>
          </a:p>
        </p:txBody>
      </p:sp>
      <p:pic>
        <p:nvPicPr>
          <p:cNvPr id="6147" name="Picture 3" descr="C:\Users\Владислав\Desktop\2012_04_22\IMG_000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630367" y="2362521"/>
            <a:ext cx="3151630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ладислав\AppData\Roaming\Canon\MP Navigator EX V20\temp\scan\sc0016.bmp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068960"/>
            <a:ext cx="2302459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4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2816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Сборник статей Всероссийской научно-практической конференции «Современный учитель сельской школы России. С.64 «Сохраняя прошлое, думаем о будущем» автор </a:t>
            </a:r>
            <a:r>
              <a:rPr lang="ru-RU" sz="2400" dirty="0" err="1">
                <a:solidFill>
                  <a:schemeClr val="tx1"/>
                </a:solidFill>
              </a:rPr>
              <a:t>С.С.Соляник</a:t>
            </a:r>
            <a:r>
              <a:rPr lang="ru-RU" sz="2400" dirty="0">
                <a:solidFill>
                  <a:schemeClr val="tx1"/>
                </a:solidFill>
              </a:rPr>
              <a:t>, руководитель школьного музея</a:t>
            </a:r>
          </a:p>
        </p:txBody>
      </p:sp>
      <p:pic>
        <p:nvPicPr>
          <p:cNvPr id="8194" name="Picture 2" descr="C:\Users\Владислав\Desktop\2012_04_22\IMG_000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2010841"/>
            <a:ext cx="3463385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Владислав\Desktop\2012_04_22\IMG_000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96925" y="2636912"/>
            <a:ext cx="2817432" cy="398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7247620" y="5445224"/>
            <a:ext cx="43204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80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33973" y="1693004"/>
            <a:ext cx="5022850" cy="3802732"/>
            <a:chOff x="2133600" y="1524000"/>
            <a:chExt cx="5022850" cy="3802732"/>
          </a:xfrm>
        </p:grpSpPr>
        <p:sp>
          <p:nvSpPr>
            <p:cNvPr id="3082" name="AutoShape 23"/>
            <p:cNvSpPr>
              <a:spLocks noChangeArrowheads="1"/>
            </p:cNvSpPr>
            <p:nvPr/>
          </p:nvSpPr>
          <p:spPr bwMode="auto">
            <a:xfrm>
              <a:off x="4419600" y="2057400"/>
              <a:ext cx="381000" cy="1219200"/>
            </a:xfrm>
            <a:prstGeom prst="upArrow">
              <a:avLst>
                <a:gd name="adj1" fmla="val 50000"/>
                <a:gd name="adj2" fmla="val 95007"/>
              </a:avLst>
            </a:pr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3" name="AutoShape 24"/>
            <p:cNvSpPr>
              <a:spLocks noChangeArrowheads="1"/>
            </p:cNvSpPr>
            <p:nvPr/>
          </p:nvSpPr>
          <p:spPr bwMode="auto">
            <a:xfrm rot="-5400000">
              <a:off x="2743200" y="2667000"/>
              <a:ext cx="457200" cy="1676400"/>
            </a:xfrm>
            <a:prstGeom prst="upArrow">
              <a:avLst>
                <a:gd name="adj1" fmla="val 50000"/>
                <a:gd name="adj2" fmla="val 108863"/>
              </a:avLst>
            </a:pr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4" name="AutoShape 25"/>
            <p:cNvSpPr>
              <a:spLocks noChangeArrowheads="1"/>
            </p:cNvSpPr>
            <p:nvPr/>
          </p:nvSpPr>
          <p:spPr bwMode="auto">
            <a:xfrm flipV="1">
              <a:off x="4387088" y="4107532"/>
              <a:ext cx="381000" cy="1219200"/>
            </a:xfrm>
            <a:prstGeom prst="upArrow">
              <a:avLst>
                <a:gd name="adj1" fmla="val 50000"/>
                <a:gd name="adj2" fmla="val 95007"/>
              </a:avLst>
            </a:pr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5" name="AutoShape 26"/>
            <p:cNvSpPr>
              <a:spLocks noChangeArrowheads="1"/>
            </p:cNvSpPr>
            <p:nvPr/>
          </p:nvSpPr>
          <p:spPr bwMode="auto">
            <a:xfrm rot="4114341" flipH="1">
              <a:off x="6203950" y="2295525"/>
              <a:ext cx="304800" cy="1600200"/>
            </a:xfrm>
            <a:prstGeom prst="upArrow">
              <a:avLst>
                <a:gd name="adj1" fmla="val 50000"/>
                <a:gd name="adj2" fmla="val 155872"/>
              </a:avLst>
            </a:pr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6" name="AutoShape 27"/>
            <p:cNvSpPr>
              <a:spLocks noChangeArrowheads="1"/>
            </p:cNvSpPr>
            <p:nvPr/>
          </p:nvSpPr>
          <p:spPr bwMode="auto">
            <a:xfrm rot="-2961338">
              <a:off x="2933699" y="1520464"/>
              <a:ext cx="381000" cy="1903413"/>
            </a:xfrm>
            <a:prstGeom prst="upArrow">
              <a:avLst>
                <a:gd name="adj1" fmla="val 50000"/>
                <a:gd name="adj2" fmla="val 148325"/>
              </a:avLst>
            </a:pr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7" name="AutoShape 29"/>
            <p:cNvSpPr>
              <a:spLocks noChangeArrowheads="1"/>
            </p:cNvSpPr>
            <p:nvPr/>
          </p:nvSpPr>
          <p:spPr bwMode="auto">
            <a:xfrm rot="2553729" flipH="1">
              <a:off x="5791200" y="1524000"/>
              <a:ext cx="381000" cy="1909763"/>
            </a:xfrm>
            <a:prstGeom prst="upArrow">
              <a:avLst>
                <a:gd name="adj1" fmla="val 50000"/>
                <a:gd name="adj2" fmla="val 148820"/>
              </a:avLst>
            </a:pr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8" name="AutoShape 30"/>
            <p:cNvSpPr>
              <a:spLocks noChangeArrowheads="1"/>
            </p:cNvSpPr>
            <p:nvPr/>
          </p:nvSpPr>
          <p:spPr bwMode="auto">
            <a:xfrm rot="-2961338" flipH="1" flipV="1">
              <a:off x="5836444" y="3466306"/>
              <a:ext cx="381000" cy="1798638"/>
            </a:xfrm>
            <a:prstGeom prst="upArrow">
              <a:avLst>
                <a:gd name="adj1" fmla="val 50000"/>
                <a:gd name="adj2" fmla="val 140161"/>
              </a:avLst>
            </a:pr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89" name="AutoShape 31"/>
            <p:cNvSpPr>
              <a:spLocks noChangeArrowheads="1"/>
            </p:cNvSpPr>
            <p:nvPr/>
          </p:nvSpPr>
          <p:spPr bwMode="auto">
            <a:xfrm rot="3487315" flipV="1">
              <a:off x="3275807" y="3288506"/>
              <a:ext cx="381000" cy="2170113"/>
            </a:xfrm>
            <a:prstGeom prst="upArrow">
              <a:avLst>
                <a:gd name="adj1" fmla="val 50000"/>
                <a:gd name="adj2" fmla="val 169108"/>
              </a:avLst>
            </a:pr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1" name="AutoShape 35"/>
            <p:cNvSpPr>
              <a:spLocks noChangeArrowheads="1"/>
            </p:cNvSpPr>
            <p:nvPr/>
          </p:nvSpPr>
          <p:spPr bwMode="auto">
            <a:xfrm rot="17350583" flipV="1">
              <a:off x="6057900" y="3162300"/>
              <a:ext cx="381000" cy="1371600"/>
            </a:xfrm>
            <a:prstGeom prst="upArrow">
              <a:avLst>
                <a:gd name="adj1" fmla="val 50000"/>
                <a:gd name="adj2" fmla="val 106883"/>
              </a:avLst>
            </a:pr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2" name="Oval 4"/>
            <p:cNvSpPr>
              <a:spLocks noChangeArrowheads="1"/>
            </p:cNvSpPr>
            <p:nvPr/>
          </p:nvSpPr>
          <p:spPr bwMode="auto">
            <a:xfrm>
              <a:off x="3445185" y="3015596"/>
              <a:ext cx="2329829" cy="1253480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800" b="1" dirty="0">
                  <a:solidFill>
                    <a:schemeClr val="bg1"/>
                  </a:solidFill>
                </a:rPr>
                <a:t>Школьный</a:t>
              </a:r>
            </a:p>
            <a:p>
              <a:pPr algn="ctr"/>
              <a:r>
                <a:rPr lang="ru-RU" sz="2800" b="1" dirty="0">
                  <a:solidFill>
                    <a:schemeClr val="bg1"/>
                  </a:solidFill>
                </a:rPr>
                <a:t>Музей</a:t>
              </a:r>
            </a:p>
          </p:txBody>
        </p:sp>
      </p:grpSp>
      <p:sp>
        <p:nvSpPr>
          <p:cNvPr id="3074" name="Rectangle 15"/>
          <p:cNvSpPr>
            <a:spLocks noChangeArrowheads="1"/>
          </p:cNvSpPr>
          <p:nvPr/>
        </p:nvSpPr>
        <p:spPr bwMode="auto">
          <a:xfrm>
            <a:off x="3188484" y="980728"/>
            <a:ext cx="1981200" cy="10668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2.</a:t>
            </a:r>
            <a:r>
              <a:rPr lang="ru-RU" b="1" dirty="0"/>
              <a:t> Боевое</a:t>
            </a:r>
          </a:p>
          <a:p>
            <a:pPr algn="ctr"/>
            <a:r>
              <a:rPr lang="ru-RU" b="1" dirty="0"/>
              <a:t>прошлое</a:t>
            </a:r>
          </a:p>
        </p:txBody>
      </p:sp>
      <p:sp>
        <p:nvSpPr>
          <p:cNvPr id="3075" name="Rectangle 16"/>
          <p:cNvSpPr>
            <a:spLocks noChangeArrowheads="1"/>
          </p:cNvSpPr>
          <p:nvPr/>
        </p:nvSpPr>
        <p:spPr bwMode="auto">
          <a:xfrm>
            <a:off x="6027317" y="809923"/>
            <a:ext cx="1981200" cy="10668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3. </a:t>
            </a:r>
            <a:r>
              <a:rPr lang="ru-RU" b="1" dirty="0"/>
              <a:t>Деревенская</a:t>
            </a:r>
          </a:p>
          <a:p>
            <a:pPr algn="ctr"/>
            <a:r>
              <a:rPr lang="ru-RU" b="1" dirty="0"/>
              <a:t>изба</a:t>
            </a:r>
          </a:p>
        </p:txBody>
      </p:sp>
      <p:sp>
        <p:nvSpPr>
          <p:cNvPr id="3076" name="Rectangle 17"/>
          <p:cNvSpPr>
            <a:spLocks noChangeArrowheads="1"/>
          </p:cNvSpPr>
          <p:nvPr/>
        </p:nvSpPr>
        <p:spPr bwMode="auto">
          <a:xfrm>
            <a:off x="565072" y="809923"/>
            <a:ext cx="1905000" cy="10668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1.</a:t>
            </a:r>
            <a:r>
              <a:rPr lang="ru-RU" b="1" dirty="0"/>
              <a:t> Древность</a:t>
            </a:r>
          </a:p>
          <a:p>
            <a:pPr algn="ctr"/>
            <a:r>
              <a:rPr lang="ru-RU" b="1" dirty="0"/>
              <a:t>нашего</a:t>
            </a:r>
          </a:p>
          <a:p>
            <a:pPr algn="ctr"/>
            <a:r>
              <a:rPr lang="ru-RU" b="1" dirty="0"/>
              <a:t>края</a:t>
            </a:r>
          </a:p>
        </p:txBody>
      </p:sp>
      <p:sp>
        <p:nvSpPr>
          <p:cNvPr id="3077" name="Rectangle 18"/>
          <p:cNvSpPr>
            <a:spLocks noChangeArrowheads="1"/>
          </p:cNvSpPr>
          <p:nvPr/>
        </p:nvSpPr>
        <p:spPr bwMode="auto">
          <a:xfrm>
            <a:off x="228600" y="2974504"/>
            <a:ext cx="1905000" cy="10668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9. </a:t>
            </a:r>
            <a:r>
              <a:rPr lang="ru-RU" sz="2000" b="1" dirty="0" smtClean="0"/>
              <a:t>Из истории </a:t>
            </a:r>
          </a:p>
          <a:p>
            <a:pPr algn="ctr"/>
            <a:r>
              <a:rPr lang="ru-RU" sz="2000" b="1" dirty="0" smtClean="0"/>
              <a:t>школы</a:t>
            </a:r>
            <a:endParaRPr lang="ru-RU" sz="2000" b="1" dirty="0"/>
          </a:p>
        </p:txBody>
      </p:sp>
      <p:sp>
        <p:nvSpPr>
          <p:cNvPr id="3078" name="Rectangle 19"/>
          <p:cNvSpPr>
            <a:spLocks noChangeArrowheads="1"/>
          </p:cNvSpPr>
          <p:nvPr/>
        </p:nvSpPr>
        <p:spPr bwMode="auto">
          <a:xfrm>
            <a:off x="3625461" y="5495736"/>
            <a:ext cx="1905000" cy="10668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/>
              <a:t>7. </a:t>
            </a:r>
            <a:r>
              <a:rPr lang="ru-RU" b="1" dirty="0"/>
              <a:t>Из </a:t>
            </a:r>
            <a:r>
              <a:rPr lang="ru-RU" b="1" dirty="0" smtClean="0"/>
              <a:t>истории</a:t>
            </a:r>
          </a:p>
          <a:p>
            <a:pPr algn="ctr"/>
            <a:r>
              <a:rPr lang="ru-RU" b="1" dirty="0" smtClean="0"/>
              <a:t> колхоза</a:t>
            </a:r>
            <a:endParaRPr lang="ru-RU" b="1" dirty="0"/>
          </a:p>
        </p:txBody>
      </p:sp>
      <p:sp>
        <p:nvSpPr>
          <p:cNvPr id="3079" name="Rectangle 20"/>
          <p:cNvSpPr>
            <a:spLocks noChangeArrowheads="1"/>
          </p:cNvSpPr>
          <p:nvPr/>
        </p:nvSpPr>
        <p:spPr bwMode="auto">
          <a:xfrm>
            <a:off x="7086600" y="2136304"/>
            <a:ext cx="1905000" cy="10668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4. </a:t>
            </a:r>
            <a:r>
              <a:rPr lang="ru-RU" b="1" dirty="0"/>
              <a:t>Первая</a:t>
            </a:r>
          </a:p>
          <a:p>
            <a:pPr algn="ctr"/>
            <a:r>
              <a:rPr lang="ru-RU" b="1" dirty="0"/>
              <a:t>Мировая</a:t>
            </a:r>
          </a:p>
          <a:p>
            <a:pPr algn="ctr"/>
            <a:r>
              <a:rPr lang="ru-RU" b="1" dirty="0"/>
              <a:t>война</a:t>
            </a:r>
            <a:endParaRPr lang="ru-RU" sz="2000" b="1" dirty="0"/>
          </a:p>
        </p:txBody>
      </p:sp>
      <p:sp>
        <p:nvSpPr>
          <p:cNvPr id="3080" name="Rectangle 21"/>
          <p:cNvSpPr>
            <a:spLocks noChangeArrowheads="1"/>
          </p:cNvSpPr>
          <p:nvPr/>
        </p:nvSpPr>
        <p:spPr bwMode="auto">
          <a:xfrm>
            <a:off x="570663" y="4864994"/>
            <a:ext cx="1905000" cy="10668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/>
              <a:t>8. </a:t>
            </a:r>
            <a:r>
              <a:rPr lang="ru-RU" b="1" dirty="0"/>
              <a:t>Великая</a:t>
            </a:r>
          </a:p>
          <a:p>
            <a:pPr algn="ctr"/>
            <a:r>
              <a:rPr lang="ru-RU" b="1" dirty="0"/>
              <a:t>Отечественная</a:t>
            </a:r>
          </a:p>
          <a:p>
            <a:pPr algn="ctr"/>
            <a:r>
              <a:rPr lang="ru-RU" b="1" dirty="0"/>
              <a:t>война</a:t>
            </a:r>
            <a:endParaRPr lang="ru-RU" sz="2000" b="1" dirty="0"/>
          </a:p>
        </p:txBody>
      </p:sp>
      <p:sp>
        <p:nvSpPr>
          <p:cNvPr id="3081" name="Rectangle 22"/>
          <p:cNvSpPr>
            <a:spLocks noChangeArrowheads="1"/>
          </p:cNvSpPr>
          <p:nvPr/>
        </p:nvSpPr>
        <p:spPr bwMode="auto">
          <a:xfrm>
            <a:off x="6248773" y="5277368"/>
            <a:ext cx="2667000" cy="13716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6. </a:t>
            </a:r>
            <a:r>
              <a:rPr lang="ru-RU" b="1" dirty="0"/>
              <a:t>Жизнь деревень, </a:t>
            </a:r>
          </a:p>
          <a:p>
            <a:pPr algn="ctr"/>
            <a:r>
              <a:rPr lang="ru-RU" b="1" dirty="0"/>
              <a:t>исчезнувших</a:t>
            </a:r>
          </a:p>
          <a:p>
            <a:pPr algn="ctr"/>
            <a:r>
              <a:rPr lang="ru-RU" b="1" dirty="0"/>
              <a:t>с карты</a:t>
            </a:r>
          </a:p>
          <a:p>
            <a:pPr algn="ctr"/>
            <a:r>
              <a:rPr lang="ru-RU" b="1" dirty="0"/>
              <a:t>области</a:t>
            </a:r>
            <a:endParaRPr lang="ru-RU" sz="2000" b="1" dirty="0"/>
          </a:p>
        </p:txBody>
      </p:sp>
      <p:sp>
        <p:nvSpPr>
          <p:cNvPr id="3090" name="Rectangle 34"/>
          <p:cNvSpPr>
            <a:spLocks noChangeArrowheads="1"/>
          </p:cNvSpPr>
          <p:nvPr/>
        </p:nvSpPr>
        <p:spPr bwMode="auto">
          <a:xfrm>
            <a:off x="6876256" y="3660304"/>
            <a:ext cx="1981200" cy="9144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5. </a:t>
            </a:r>
            <a:r>
              <a:rPr lang="ru-RU" b="1" dirty="0"/>
              <a:t>Шунгенские</a:t>
            </a:r>
          </a:p>
          <a:p>
            <a:pPr algn="ctr"/>
            <a:r>
              <a:rPr lang="ru-RU" b="1" dirty="0"/>
              <a:t>кооперативы</a:t>
            </a:r>
            <a:endParaRPr lang="ru-RU" sz="2000" b="1" dirty="0"/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2684635" y="116632"/>
            <a:ext cx="3183509" cy="65150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Наши направления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100783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 vert="horz" anchor="ctr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60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Газета «Волжская новь», 22 февраля, №7, 2012 год</a:t>
            </a:r>
          </a:p>
        </p:txBody>
      </p:sp>
      <p:pic>
        <p:nvPicPr>
          <p:cNvPr id="4098" name="Picture 2" descr="F:\2012_04_22\IMG_00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2694541" y="697947"/>
            <a:ext cx="3422883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4941168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Статья рассказывает о  высадке школьников и ветеранов Аллеи «Памяти». В областном  смотр-конкурсе ветеранских объединений в честь 70-летия Победы </a:t>
            </a:r>
            <a:r>
              <a:rPr lang="ru-RU" dirty="0" err="1" smtClean="0"/>
              <a:t>Шунга</a:t>
            </a:r>
            <a:r>
              <a:rPr lang="ru-RU" dirty="0" smtClean="0"/>
              <a:t> заняла первое место.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15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blipFill>
            <a:blip r:embed="rId2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Газета «Волжская новь» № 35, 31 августа,2011 год</a:t>
            </a:r>
          </a:p>
        </p:txBody>
      </p:sp>
      <p:pic>
        <p:nvPicPr>
          <p:cNvPr id="5122" name="Picture 2" descr="F:\2012_04_22\IMG_00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2430502" y="1108814"/>
            <a:ext cx="3374896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5157192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Статья рассказывает о творческом поиске руководителя </a:t>
            </a:r>
            <a:r>
              <a:rPr lang="ru-RU" dirty="0" err="1" smtClean="0"/>
              <a:t>Шунгенского</a:t>
            </a:r>
            <a:r>
              <a:rPr lang="ru-RU" dirty="0" smtClean="0"/>
              <a:t> музея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07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2012_04_22\IMG_001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2308735" y="-716446"/>
            <a:ext cx="4382515" cy="83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Газета «Волжская новь» </a:t>
            </a:r>
            <a:br>
              <a:rPr lang="ru-RU" sz="4000" dirty="0">
                <a:solidFill>
                  <a:schemeClr val="tx1"/>
                </a:solidFill>
              </a:rPr>
            </a:br>
            <a:r>
              <a:rPr lang="ru-RU" sz="4000" dirty="0">
                <a:solidFill>
                  <a:schemeClr val="tx1"/>
                </a:solidFill>
              </a:rPr>
              <a:t>от 30 сентября 2009 года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" y="5733256"/>
            <a:ext cx="9143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Статья рассказывает об участии краеведов </a:t>
            </a:r>
            <a:r>
              <a:rPr lang="ru-RU" dirty="0" err="1" smtClean="0"/>
              <a:t>Шунги</a:t>
            </a:r>
            <a:r>
              <a:rPr lang="ru-RU" dirty="0" smtClean="0"/>
              <a:t> в </a:t>
            </a:r>
          </a:p>
          <a:p>
            <a:pPr algn="ctr"/>
            <a:r>
              <a:rPr lang="ru-RU" dirty="0" smtClean="0"/>
              <a:t>областном конкурсе «Приезжайте в гости к нам», по итогам конкурса ребята были награждены поездкой в Москву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831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2012_04_22\IMG_001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212147" y="1131990"/>
            <a:ext cx="4968552" cy="4903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-27384"/>
            <a:ext cx="9144000" cy="1143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vert="horz" anchor="ctr">
            <a:normAutofit fontScale="6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>
              <a:spcBef>
                <a:spcPct val="0"/>
              </a:spcBef>
              <a:buNone/>
              <a:defRPr kumimoji="0" sz="4000" b="1" cap="none" baseline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Газета «Волжская новь» </a:t>
            </a:r>
            <a:br>
              <a:rPr lang="ru-RU" dirty="0"/>
            </a:br>
            <a:r>
              <a:rPr lang="ru-RU" dirty="0"/>
              <a:t>от 07 апреля 2010 года, статья</a:t>
            </a:r>
          </a:p>
          <a:p>
            <a:r>
              <a:rPr lang="ru-RU" dirty="0"/>
              <a:t>«Еще раз о </a:t>
            </a:r>
            <a:r>
              <a:rPr lang="ru-RU" dirty="0" err="1"/>
              <a:t>Гузановых</a:t>
            </a:r>
            <a:r>
              <a:rPr lang="ru-RU" dirty="0"/>
              <a:t> из </a:t>
            </a:r>
            <a:r>
              <a:rPr lang="ru-RU" dirty="0" err="1"/>
              <a:t>Стрельниково</a:t>
            </a:r>
            <a:r>
              <a:rPr lang="ru-RU" dirty="0"/>
              <a:t>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48065" y="2852936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Статья знакомит читателей с </a:t>
            </a:r>
          </a:p>
          <a:p>
            <a:pPr algn="ctr"/>
            <a:r>
              <a:rPr lang="ru-RU" dirty="0" smtClean="0"/>
              <a:t>исследовательской работой </a:t>
            </a:r>
          </a:p>
          <a:p>
            <a:pPr algn="ctr"/>
            <a:r>
              <a:rPr lang="ru-RU" dirty="0" smtClean="0"/>
              <a:t>«Письма с фронта» ученика </a:t>
            </a:r>
            <a:r>
              <a:rPr lang="ru-RU" dirty="0" err="1" smtClean="0"/>
              <a:t>Шунгенской</a:t>
            </a:r>
            <a:r>
              <a:rPr lang="ru-RU" dirty="0" smtClean="0"/>
              <a:t> школы </a:t>
            </a:r>
          </a:p>
          <a:p>
            <a:pPr algn="ctr"/>
            <a:r>
              <a:rPr lang="ru-RU" dirty="0" err="1" smtClean="0"/>
              <a:t>Мухлисова</a:t>
            </a:r>
            <a:r>
              <a:rPr lang="ru-RU" dirty="0" smtClean="0"/>
              <a:t> Владислава. Данная работа в областном конкурсе исследовательских работ заняла первое место.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688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2012_04_22\IMG_001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4402303" y="910233"/>
            <a:ext cx="3610200" cy="517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-27384"/>
            <a:ext cx="9144000" cy="1143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vert="horz" anchor="ctr">
            <a:normAutofit fontScale="6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>
              <a:spcBef>
                <a:spcPct val="0"/>
              </a:spcBef>
              <a:buNone/>
              <a:defRPr kumimoji="0" sz="4000" b="1" cap="none" baseline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Газета «Волжская новь» </a:t>
            </a:r>
            <a:br>
              <a:rPr lang="ru-RU" dirty="0"/>
            </a:br>
            <a:r>
              <a:rPr lang="ru-RU" dirty="0"/>
              <a:t>от 16 декабря 2009 года, статья</a:t>
            </a:r>
          </a:p>
          <a:p>
            <a:r>
              <a:rPr lang="ru-RU" dirty="0"/>
              <a:t>«История малой Родины», стр.5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642" y="2852936"/>
            <a:ext cx="3563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Статья посвящена 50-летию краеведческого музея </a:t>
            </a:r>
            <a:r>
              <a:rPr lang="ru-RU" sz="2000" dirty="0" err="1" smtClean="0"/>
              <a:t>Шунгенской</a:t>
            </a:r>
            <a:r>
              <a:rPr lang="ru-RU" sz="2000" dirty="0" smtClean="0"/>
              <a:t> школы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1602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2012_04_22\IMG_001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1325023" y="-1325023"/>
            <a:ext cx="6493955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88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с фотоаппарата\DSC066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3921652"/>
            <a:ext cx="3888432" cy="2916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114300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Методическая работа музея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30" y="836712"/>
            <a:ext cx="9108970" cy="2304256"/>
          </a:xfrm>
        </p:spPr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ru-RU" sz="1800" dirty="0" smtClean="0"/>
              <a:t>Коллектив школы активно проводит методическую работу по краеведческой и военно-патриотической тематике с учителями, директорами школ Костромского района. На базе музея проводились районные краеведческие чтения. Летом 2011 года музей обменивался опытом  работы краеведов с ветеранами и инвалидами </a:t>
            </a:r>
            <a:r>
              <a:rPr lang="ru-RU" sz="1800" dirty="0" err="1" smtClean="0"/>
              <a:t>Шунгенского</a:t>
            </a:r>
            <a:r>
              <a:rPr lang="ru-RU" sz="1800" dirty="0" smtClean="0"/>
              <a:t> и </a:t>
            </a:r>
            <a:r>
              <a:rPr lang="ru-RU" sz="1800" dirty="0" err="1" smtClean="0"/>
              <a:t>Сусанинского</a:t>
            </a:r>
            <a:r>
              <a:rPr lang="ru-RU" sz="1800" dirty="0" smtClean="0"/>
              <a:t> районов. Ежегодно музей принимает участие в районных конференциях и встречах. Музей ежемесячно выпускает  газету «Краеведческий вестник».</a:t>
            </a:r>
            <a:endParaRPr lang="ru-RU" sz="1800" dirty="0"/>
          </a:p>
        </p:txBody>
      </p:sp>
      <p:pic>
        <p:nvPicPr>
          <p:cNvPr id="5122" name="Picture 2" descr="F:\фото\краеведческие чтения\DSC0124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3447456" cy="2585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6" descr="DSC0063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3314" y="2420888"/>
            <a:ext cx="3598863" cy="269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9574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7504" y="883741"/>
            <a:ext cx="8640960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Председатель Совета музея – </a:t>
            </a:r>
            <a:r>
              <a:rPr lang="ru-RU" sz="2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Тешабаев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Анвар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Заместитель председателя Совета музея –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Мухлисов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Владислав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Руководители разделов: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поисково-собирательский –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Деулина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Любовь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фондовый (учётный) –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Комлева Ксения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экспозиционно-выставочный (оформители) –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Ефимова Ирина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экскурсионно-просветительский (экскурсоводы) – </a:t>
            </a:r>
            <a:r>
              <a:rPr lang="ru-RU" sz="24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Миронычева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Алена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Ответственный за архив музея –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Гусев Руслан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Связь с классными руководителями –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Кузьминова Татьяна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Подготовка конференций, конкурсов – </a:t>
            </a:r>
            <a:r>
              <a:rPr lang="ru-RU" sz="2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Махтодуй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Дарья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Работа совета музея организуется в соответствии с программой работы музея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7818" y="-171400"/>
            <a:ext cx="9151818" cy="1143000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Совет музея</a:t>
            </a:r>
          </a:p>
        </p:txBody>
      </p:sp>
    </p:spTree>
    <p:extLst>
      <p:ext uri="{BB962C8B-B14F-4D97-AF65-F5344CB8AC3E}">
        <p14:creationId xmlns:p14="http://schemas.microsoft.com/office/powerpoint/2010/main" val="296045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Поисковые группы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21334" y="847007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Поисково-исследовательская работа проводится четырьмя группами, которые организуются по населенным пунктам: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«</a:t>
            </a:r>
            <a:r>
              <a:rPr lang="ru-RU" sz="2400" dirty="0" err="1" smtClean="0"/>
              <a:t>Шунга</a:t>
            </a:r>
            <a:r>
              <a:rPr lang="ru-RU" sz="2400" dirty="0" smtClean="0"/>
              <a:t>»,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«</a:t>
            </a:r>
            <a:r>
              <a:rPr lang="ru-RU" sz="2400" dirty="0" err="1" smtClean="0"/>
              <a:t>Яковлевское</a:t>
            </a:r>
            <a:r>
              <a:rPr lang="ru-RU" sz="2400" dirty="0" smtClean="0"/>
              <a:t>»,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«</a:t>
            </a:r>
            <a:r>
              <a:rPr lang="ru-RU" sz="2400" dirty="0" err="1" smtClean="0"/>
              <a:t>Стрельниково</a:t>
            </a:r>
            <a:r>
              <a:rPr lang="ru-RU" sz="2400" dirty="0" smtClean="0"/>
              <a:t>»,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 «</a:t>
            </a:r>
            <a:r>
              <a:rPr lang="ru-RU" sz="2400" dirty="0" err="1" smtClean="0"/>
              <a:t>Петрилово</a:t>
            </a:r>
            <a:r>
              <a:rPr lang="ru-RU" sz="2400" dirty="0" smtClean="0"/>
              <a:t>»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2400" dirty="0"/>
          </a:p>
        </p:txBody>
      </p:sp>
      <p:pic>
        <p:nvPicPr>
          <p:cNvPr id="6146" name="Picture 2" descr="F:\фото\музей\DSC0795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678472"/>
            <a:ext cx="5247656" cy="3935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0" y="3429000"/>
            <a:ext cx="396044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Силами поисковых групп музей ежегодно пополняется новыми материалами, фотографиями, экспонатами об участниках и тружениках тыла в годы ВОВ.</a:t>
            </a:r>
          </a:p>
          <a:p>
            <a:pPr marL="285750" indent="-285750">
              <a:buFont typeface="Arial" pitchFamily="34" charset="0"/>
              <a:buChar char="•"/>
            </a:pPr>
            <a:endParaRPr lang="ru-RU" dirty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684475"/>
            <a:ext cx="912266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В 2010 году самые интересные исследовательские работы были размещены в книге «Четвертое измерение», выпущенной советом музея к его 50-летию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643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5488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Поисковая деятельность</a:t>
            </a:r>
          </a:p>
        </p:txBody>
      </p:sp>
      <p:pic>
        <p:nvPicPr>
          <p:cNvPr id="4" name="Picture 2" descr="D:\Documents and Settings\Администратор\Мои документы\Портфель 2\Выступления\Иван Васильевич Гузанов\sc0004.bmp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928934"/>
            <a:ext cx="2047126" cy="3143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500063" y="928689"/>
            <a:ext cx="8215312" cy="163621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xtLst/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>
              <a:spcBef>
                <a:spcPct val="0"/>
              </a:spcBef>
              <a:buNone/>
              <a:defRPr kumimoji="0" sz="4000" b="1" cap="none" baseline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/>
              <a:t>Исследовательская работа «Письма с фронта» . </a:t>
            </a:r>
          </a:p>
          <a:p>
            <a:r>
              <a:rPr lang="ru-RU" sz="2400" dirty="0"/>
              <a:t>С этой работой  ученик 7 класса Мухлисов Владислав участвовал в районном и областном конкурсах  и завоевал 1 место. </a:t>
            </a:r>
          </a:p>
        </p:txBody>
      </p:sp>
      <p:sp>
        <p:nvSpPr>
          <p:cNvPr id="7174" name="TextBox 6"/>
          <p:cNvSpPr txBox="1">
            <a:spLocks noChangeArrowheads="1"/>
          </p:cNvSpPr>
          <p:nvPr/>
        </p:nvSpPr>
        <p:spPr bwMode="auto">
          <a:xfrm>
            <a:off x="2843808" y="2964757"/>
            <a:ext cx="2808312" cy="230832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xtLst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</a:rPr>
              <a:t>Письма </a:t>
            </a: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</a:rPr>
              <a:t>красноармейца-партизана  </a:t>
            </a:r>
            <a:r>
              <a:rPr lang="ru-RU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</a:rPr>
              <a:t>Ивана Васильевича </a:t>
            </a:r>
            <a:r>
              <a:rPr lang="ru-RU" sz="2400" b="1" spc="150" dirty="0" err="1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</a:rPr>
              <a:t>Гузанова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5" name="Содержимое 5" descr="IMG.jpg"/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40152" y="2578796"/>
            <a:ext cx="2991247" cy="403060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2077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-14686" y="1422648"/>
            <a:ext cx="9158686" cy="230832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Цели музейной деятельности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формирование чувства ответственности за сохранение природных богатств, художественной культуры края, гордости за своё Отечество, школу, семью, т.е. чувства сопричастности к прошлому и настоящему малой Родины. Школьный музей, являясь частью открытого образовательного пространства, призван быть координатором военно – патриотической деятельности образовательного учреждения, связующей нитью между школой и другими учреждениями культуры, общественными организациями.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-27384"/>
            <a:ext cx="9144000" cy="7078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>
              <a:spcBef>
                <a:spcPct val="0"/>
              </a:spcBef>
              <a:buNone/>
              <a:defRPr kumimoji="0" sz="4000" b="1" cap="none" baseline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Цели  музейной деятельности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76470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Из Программы музея «Поиск»</a:t>
            </a:r>
            <a:endParaRPr lang="ru-RU" sz="2400" b="1" dirty="0"/>
          </a:p>
        </p:txBody>
      </p:sp>
      <p:pic>
        <p:nvPicPr>
          <p:cNvPr id="6" name="Picture 3" descr="F:\ФОТО\краски уходящего лета\P807006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3861048"/>
            <a:ext cx="3389974" cy="2627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5488"/>
          </a:xfr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Поисковая деятельность</a:t>
            </a:r>
          </a:p>
        </p:txBody>
      </p:sp>
      <p:pic>
        <p:nvPicPr>
          <p:cNvPr id="1026" name="Picture 2" descr="M:\Рисунки\Великая Отечественная война\2010_04_26\Тибин И. С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3"/>
          <a:stretch>
            <a:fillRect/>
          </a:stretch>
        </p:blipFill>
        <p:spPr bwMode="auto">
          <a:xfrm rot="5400000">
            <a:off x="3107521" y="35695"/>
            <a:ext cx="3000396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M:\Рисунки\Великая Отечественная война\2010_04_26\Павел Иванович Гузанов 193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251520" y="3212976"/>
            <a:ext cx="2686071" cy="3481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M:\Рисунки\Великая Отечественная война\2010_04_26\Василий Иванович 194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6372200" y="3123018"/>
            <a:ext cx="2551358" cy="3571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8" name="TextBox 7"/>
          <p:cNvSpPr txBox="1">
            <a:spLocks noChangeArrowheads="1"/>
          </p:cNvSpPr>
          <p:nvPr/>
        </p:nvSpPr>
        <p:spPr bwMode="auto">
          <a:xfrm>
            <a:off x="3178969" y="4143375"/>
            <a:ext cx="2857500" cy="2032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b="1" dirty="0">
                <a:latin typeface="Times New Roman" pitchFamily="18" charset="0"/>
              </a:rPr>
              <a:t>Фотографии военных лет из альбомов наших односельчан.</a:t>
            </a:r>
          </a:p>
          <a:p>
            <a:pPr algn="ctr" eaLnBrk="1" hangingPunct="1"/>
            <a:endParaRPr lang="ru-RU" b="1" dirty="0">
              <a:latin typeface="Times New Roman" pitchFamily="18" charset="0"/>
            </a:endParaRPr>
          </a:p>
          <a:p>
            <a:pPr algn="ctr" eaLnBrk="1" hangingPunct="1"/>
            <a:r>
              <a:rPr lang="ru-RU" b="1" dirty="0">
                <a:latin typeface="Times New Roman" pitchFamily="18" charset="0"/>
              </a:rPr>
              <a:t>1 место в областном  конкурсе фотографий </a:t>
            </a:r>
          </a:p>
          <a:p>
            <a:pPr algn="ctr" eaLnBrk="1" hangingPunct="1"/>
            <a:r>
              <a:rPr lang="ru-RU" b="1" dirty="0">
                <a:latin typeface="Times New Roman" pitchFamily="18" charset="0"/>
              </a:rPr>
              <a:t>«Спасибо за Победу!»</a:t>
            </a:r>
          </a:p>
        </p:txBody>
      </p:sp>
    </p:spTree>
    <p:extLst>
      <p:ext uri="{BB962C8B-B14F-4D97-AF65-F5344CB8AC3E}">
        <p14:creationId xmlns:p14="http://schemas.microsoft.com/office/powerpoint/2010/main" val="65013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фото\музей\DSC0797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4896544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5488"/>
          </a:xfrm>
          <a:blipFill>
            <a:blip r:embed="rId3"/>
            <a:tile tx="0" ty="0" sx="100000" sy="100000" flip="none" algn="tl"/>
          </a:blip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Наши работы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8233" y="1268760"/>
            <a:ext cx="3322239" cy="4708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9492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54113"/>
          </a:xfrm>
          <a:blipFill>
            <a:blip r:embed="rId3"/>
            <a:tile tx="0" ty="0" sx="100000" sy="100000" flip="none" algn="tl"/>
          </a:blipFill>
        </p:spPr>
        <p:txBody>
          <a:bodyPr vert="horz" rtlCol="0" anchor="ctr"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>
                <a:solidFill>
                  <a:schemeClr val="tx1"/>
                </a:solidFill>
              </a:rPr>
              <a:t>Исследовательская  деятельность</a:t>
            </a: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702241"/>
              </p:ext>
            </p:extLst>
          </p:nvPr>
        </p:nvGraphicFramePr>
        <p:xfrm>
          <a:off x="762000" y="1557338"/>
          <a:ext cx="7772400" cy="4792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6637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941512"/>
          </a:xfrm>
          <a:blipFill>
            <a:blip r:embed="rId3"/>
            <a:tile tx="0" ty="0" sx="100000" sy="100000" flip="none" algn="tl"/>
          </a:blipFill>
        </p:spPr>
        <p:txBody>
          <a:bodyPr vert="horz" rtlCol="0" anchor="ctr"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Наши  </a:t>
            </a:r>
            <a:r>
              <a:rPr lang="ru-RU" dirty="0">
                <a:solidFill>
                  <a:schemeClr val="tx1"/>
                </a:solidFill>
              </a:rPr>
              <a:t>последние </a:t>
            </a:r>
            <a:r>
              <a:rPr lang="ru-RU" dirty="0" smtClean="0">
                <a:solidFill>
                  <a:schemeClr val="tx1"/>
                </a:solidFill>
              </a:rPr>
              <a:t>достижения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323528" y="872018"/>
            <a:ext cx="8661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ru-RU" sz="2400" dirty="0"/>
              <a:t>Историко-краеведческая акция «Ищу героя» - 1 место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51520" y="1196752"/>
            <a:ext cx="8661400" cy="12001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dirty="0"/>
              <a:t>2.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/>
              <a:t>Областная эстафета-смотр музеев «Ведь если позабудем мы, потомки наши знать не будут» - диплом победителя</a:t>
            </a:r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251520" y="2276872"/>
            <a:ext cx="8661400" cy="15700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dirty="0"/>
              <a:t>3. Областной конкурс музеев, комнат боевой и трудовой Славы образовательных учреждений, посвященный 65-летию Победы в Великой отечественной войне – диплом </a:t>
            </a:r>
            <a:r>
              <a:rPr lang="ru-RU" sz="2400" dirty="0" smtClean="0"/>
              <a:t>1 </a:t>
            </a:r>
            <a:r>
              <a:rPr lang="ru-RU" sz="2400" dirty="0"/>
              <a:t>степени</a:t>
            </a:r>
          </a:p>
        </p:txBody>
      </p:sp>
      <p:sp>
        <p:nvSpPr>
          <p:cNvPr id="5126" name="Text Box 4"/>
          <p:cNvSpPr txBox="1">
            <a:spLocks noChangeArrowheads="1"/>
          </p:cNvSpPr>
          <p:nvPr/>
        </p:nvSpPr>
        <p:spPr bwMode="auto">
          <a:xfrm>
            <a:off x="323528" y="3789040"/>
            <a:ext cx="8661400" cy="8302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dirty="0"/>
              <a:t>4.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/>
              <a:t>Областной конкурс фотографий «Спасибо за Победу!» - 1 место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23528" y="4605047"/>
            <a:ext cx="8661400" cy="46166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400" dirty="0"/>
              <a:t>5</a:t>
            </a:r>
            <a:r>
              <a:rPr lang="ru-RU" sz="2400" dirty="0" smtClean="0"/>
              <a:t>.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/>
              <a:t>Областной конкурс </a:t>
            </a:r>
            <a:r>
              <a:rPr lang="ru-RU" sz="2400" dirty="0" smtClean="0"/>
              <a:t>«История герба» </a:t>
            </a:r>
            <a:r>
              <a:rPr lang="ru-RU" sz="2400" dirty="0"/>
              <a:t>- 1 место</a:t>
            </a:r>
          </a:p>
        </p:txBody>
      </p:sp>
    </p:spTree>
    <p:extLst>
      <p:ext uri="{BB962C8B-B14F-4D97-AF65-F5344CB8AC3E}">
        <p14:creationId xmlns:p14="http://schemas.microsoft.com/office/powerpoint/2010/main" val="17029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фото\музей\DSC07987.JPG"/>
          <p:cNvPicPr>
            <a:picLocks noChangeAspect="1" noChangeArrowheads="1"/>
          </p:cNvPicPr>
          <p:nvPr/>
        </p:nvPicPr>
        <p:blipFill>
          <a:blip r:embed="rId2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47543"/>
            <a:ext cx="4344482" cy="32583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8" name="Picture 2" descr="F:\фото\Image1.jpg"/>
          <p:cNvPicPr>
            <a:picLocks noChangeAspect="1" noChangeArrowheads="1"/>
          </p:cNvPicPr>
          <p:nvPr/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774" y="347543"/>
            <a:ext cx="2379825" cy="32583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9" name="Picture 3" descr="F:\фото\Image2.jpg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945" y="4027977"/>
            <a:ext cx="1981791" cy="2713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4" descr="D:\ДОКУМЕНТЫ\Портфель 2\Награды\3Рег\IMG.jpg"/>
          <p:cNvPicPr>
            <a:picLocks noChangeAspect="1" noChangeArrowheads="1"/>
          </p:cNvPicPr>
          <p:nvPr/>
        </p:nvPicPr>
        <p:blipFill>
          <a:blip r:embed="rId5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027977"/>
            <a:ext cx="1961985" cy="2753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2" descr="D:\ДОКУМЕНТЫ\Портфель 2\Выступления, Работы и др\Геральдика\Герб\Герб7.jpg"/>
          <p:cNvPicPr>
            <a:picLocks noChangeAspect="1" noChangeArrowheads="1"/>
          </p:cNvPicPr>
          <p:nvPr/>
        </p:nvPicPr>
        <p:blipFill>
          <a:blip r:embed="rId6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4029619"/>
            <a:ext cx="1917348" cy="2711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7130372" y="4464773"/>
            <a:ext cx="2013628" cy="1678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Областной конкурс </a:t>
            </a:r>
          </a:p>
          <a:p>
            <a:pPr algn="ctr"/>
            <a:r>
              <a:rPr lang="ru-RU" sz="2000" b="1" dirty="0" smtClean="0"/>
              <a:t>«Исторический герб»</a:t>
            </a:r>
          </a:p>
          <a:p>
            <a:pPr algn="ctr"/>
            <a:r>
              <a:rPr lang="ru-RU" sz="2000" b="1" dirty="0" smtClean="0"/>
              <a:t>Герб </a:t>
            </a:r>
            <a:r>
              <a:rPr lang="ru-RU" sz="2000" b="1" dirty="0" err="1" smtClean="0"/>
              <a:t>Шунги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59548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Изображение 062"/>
          <p:cNvPicPr>
            <a:picLocks noChangeAspect="1" noChangeArrowheads="1"/>
          </p:cNvPicPr>
          <p:nvPr/>
        </p:nvPicPr>
        <p:blipFill>
          <a:blip r:embed="rId3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3929065"/>
            <a:ext cx="3643338" cy="2737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Изображение 089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3929065"/>
            <a:ext cx="3643338" cy="2737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5488"/>
          </a:xfrm>
          <a:blipFill>
            <a:blip r:embed="rId5"/>
            <a:tile tx="0" ty="0" sx="100000" sy="100000" flip="none" algn="tl"/>
          </a:blipFill>
        </p:spPr>
        <p:txBody>
          <a:bodyPr vert="horz" rtlCol="0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>
                <a:solidFill>
                  <a:schemeClr val="tx1"/>
                </a:solidFill>
              </a:rPr>
              <a:t>Встречи и экспедиции</a:t>
            </a:r>
          </a:p>
        </p:txBody>
      </p:sp>
      <p:pic>
        <p:nvPicPr>
          <p:cNvPr id="9222" name="Picture 7" descr="DSC03261"/>
          <p:cNvPicPr>
            <a:picLocks noChangeAspect="1" noChangeArrowheads="1"/>
          </p:cNvPicPr>
          <p:nvPr/>
        </p:nvPicPr>
        <p:blipFill>
          <a:blip r:embed="rId6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052736"/>
            <a:ext cx="3600450" cy="2701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5888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5488"/>
          </a:xfrm>
          <a:blipFill>
            <a:blip r:embed="rId3"/>
            <a:tile tx="0" ty="0" sx="100000" sy="100000" flip="none" algn="tl"/>
          </a:blipFill>
        </p:spPr>
        <p:txBody>
          <a:bodyPr vert="horz" rtlCol="0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>
                <a:solidFill>
                  <a:schemeClr val="tx1"/>
                </a:solidFill>
              </a:rPr>
              <a:t>Публичные выступления</a:t>
            </a:r>
          </a:p>
        </p:txBody>
      </p:sp>
      <p:pic>
        <p:nvPicPr>
          <p:cNvPr id="5" name="Picture 7" descr="DSC01317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6084" y="4000526"/>
            <a:ext cx="2971800" cy="2071680"/>
          </a:xfrm>
          <a:prstGeom prst="rect">
            <a:avLst/>
          </a:prstGeom>
          <a:solidFill>
            <a:schemeClr val="tx1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2411413" y="6143625"/>
            <a:ext cx="3959225" cy="39687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</a:rPr>
              <a:t>Районные краеведческие чтения</a:t>
            </a:r>
          </a:p>
        </p:txBody>
      </p:sp>
      <p:pic>
        <p:nvPicPr>
          <p:cNvPr id="10245" name="Picture 7" descr="DSC03572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421" y="905954"/>
            <a:ext cx="3238500" cy="2428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6" name="Picture 8" descr="DSC03286"/>
          <p:cNvPicPr>
            <a:picLocks noChangeAspect="1" noChangeArrowheads="1"/>
          </p:cNvPicPr>
          <p:nvPr/>
        </p:nvPicPr>
        <p:blipFill>
          <a:blip r:embed="rId6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928688"/>
            <a:ext cx="3238500" cy="242887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47" name="TextBox 5"/>
          <p:cNvSpPr txBox="1">
            <a:spLocks noChangeArrowheads="1"/>
          </p:cNvSpPr>
          <p:nvPr/>
        </p:nvSpPr>
        <p:spPr bwMode="auto">
          <a:xfrm>
            <a:off x="500063" y="3419475"/>
            <a:ext cx="3232150" cy="36671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b="1" dirty="0">
                <a:solidFill>
                  <a:schemeClr val="bg1"/>
                </a:solidFill>
              </a:rPr>
              <a:t>Ученическая конференция</a:t>
            </a:r>
          </a:p>
        </p:txBody>
      </p:sp>
      <p:sp>
        <p:nvSpPr>
          <p:cNvPr id="10248" name="TextBox 5"/>
          <p:cNvSpPr txBox="1">
            <a:spLocks noChangeArrowheads="1"/>
          </p:cNvSpPr>
          <p:nvPr/>
        </p:nvSpPr>
        <p:spPr bwMode="auto">
          <a:xfrm>
            <a:off x="5214938" y="3429000"/>
            <a:ext cx="3378200" cy="36671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b="1" dirty="0">
                <a:solidFill>
                  <a:schemeClr val="bg1"/>
                </a:solidFill>
                <a:latin typeface="Times New Roman" pitchFamily="18" charset="0"/>
              </a:rPr>
              <a:t>Р</a:t>
            </a:r>
            <a:r>
              <a:rPr lang="ru-RU" b="1" dirty="0">
                <a:solidFill>
                  <a:schemeClr val="bg1"/>
                </a:solidFill>
              </a:rPr>
              <a:t>авнение на знамя Победы </a:t>
            </a:r>
          </a:p>
        </p:txBody>
      </p:sp>
    </p:spTree>
    <p:extLst>
      <p:ext uri="{BB962C8B-B14F-4D97-AF65-F5344CB8AC3E}">
        <p14:creationId xmlns:p14="http://schemas.microsoft.com/office/powerpoint/2010/main" val="158404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5976664" cy="3024336"/>
          </a:xfrm>
          <a:blipFill>
            <a:blip r:embed="rId2"/>
            <a:tile tx="0" ty="0" sx="100000" sy="100000" flip="none" algn="tl"/>
          </a:blipFill>
        </p:spPr>
        <p:txBody>
          <a:bodyPr vert="horz" rtlCol="0" anchor="ctr"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>
                <a:solidFill>
                  <a:schemeClr val="tx1"/>
                </a:solidFill>
              </a:rPr>
              <a:t>Посадка каштанов в 2011 году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 «Аллея Памяти»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на территории </a:t>
            </a:r>
            <a:r>
              <a:rPr lang="ru-RU" dirty="0" err="1">
                <a:solidFill>
                  <a:schemeClr val="tx1"/>
                </a:solidFill>
              </a:rPr>
              <a:t>Шунгенской</a:t>
            </a:r>
            <a:r>
              <a:rPr lang="ru-RU" dirty="0">
                <a:solidFill>
                  <a:schemeClr val="tx1"/>
                </a:solidFill>
              </a:rPr>
              <a:t> школы</a:t>
            </a:r>
          </a:p>
        </p:txBody>
      </p:sp>
      <p:pic>
        <p:nvPicPr>
          <p:cNvPr id="2051" name="Picture 3" descr="E:\с фотоаппарата\каштаны\DSC06490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933055"/>
            <a:ext cx="3546449" cy="2659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3" descr="E:\с фотоаппарата\каштаны\DSC0649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995" y="3429000"/>
            <a:ext cx="4175493" cy="3132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E:\с фотоаппарата\каштаны\DSC06501.JPG"/>
          <p:cNvPicPr>
            <a:picLocks noChangeAspect="1" noChangeArrowheads="1"/>
          </p:cNvPicPr>
          <p:nvPr/>
        </p:nvPicPr>
        <p:blipFill>
          <a:blip r:embed="rId5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426377" y="759033"/>
            <a:ext cx="3411016" cy="2558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3" descr="E:\с фотоаппарата\каштаны\DSC06495.JPG"/>
          <p:cNvPicPr>
            <a:picLocks noChangeAspect="1" noChangeArrowheads="1"/>
          </p:cNvPicPr>
          <p:nvPr/>
        </p:nvPicPr>
        <p:blipFill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3" y="3460544"/>
            <a:ext cx="4175493" cy="3132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664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25550"/>
          </a:xfrm>
          <a:blipFill>
            <a:blip r:embed="rId3"/>
            <a:tile tx="0" ty="0" sx="100000" sy="100000" flip="none" algn="tl"/>
          </a:blipFill>
        </p:spPr>
        <p:txBody>
          <a:bodyPr vert="horz" rtlCol="0" anchor="ctr"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>
                <a:solidFill>
                  <a:schemeClr val="tx1"/>
                </a:solidFill>
              </a:rPr>
              <a:t>Музей – уникальная форма развития способностей детей</a:t>
            </a: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0" y="1412875"/>
            <a:ext cx="9143999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ru-RU" sz="2000" b="1" dirty="0">
                <a:latin typeface="Times New Roman" pitchFamily="18" charset="0"/>
              </a:rPr>
              <a:t>Развитие у учащихся познавательной, творческой деятельности.</a:t>
            </a:r>
            <a:endParaRPr lang="ru-RU" sz="2000" b="1" dirty="0"/>
          </a:p>
        </p:txBody>
      </p:sp>
      <p:sp>
        <p:nvSpPr>
          <p:cNvPr id="12292" name="TextBox 2"/>
          <p:cNvSpPr txBox="1">
            <a:spLocks noChangeArrowheads="1"/>
          </p:cNvSpPr>
          <p:nvPr/>
        </p:nvSpPr>
        <p:spPr bwMode="auto">
          <a:xfrm>
            <a:off x="0" y="1888761"/>
            <a:ext cx="9143999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dirty="0">
                <a:latin typeface="Times New Roman" pitchFamily="18" charset="0"/>
              </a:rPr>
              <a:t>2. Изучение истории родного края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2293" name="TextBox 2"/>
          <p:cNvSpPr txBox="1">
            <a:spLocks noChangeArrowheads="1"/>
          </p:cNvSpPr>
          <p:nvPr/>
        </p:nvSpPr>
        <p:spPr bwMode="auto">
          <a:xfrm>
            <a:off x="0" y="2420888"/>
            <a:ext cx="9143999" cy="70802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dirty="0">
                <a:latin typeface="Times New Roman" pitchFamily="18" charset="0"/>
              </a:rPr>
              <a:t>3. Обучение детей вести посильную исследовательскую работу, собирать</a:t>
            </a:r>
            <a:r>
              <a:rPr lang="ru-RU" sz="2000" b="1" dirty="0"/>
              <a:t> </a:t>
            </a:r>
            <a:r>
              <a:rPr lang="ru-RU" sz="2000" b="1" dirty="0">
                <a:latin typeface="Times New Roman" pitchFamily="18" charset="0"/>
              </a:rPr>
              <a:t>материалы, классифицировать, сопоставлять их.</a:t>
            </a:r>
            <a:endParaRPr lang="ru-RU" sz="2000" b="1" dirty="0"/>
          </a:p>
        </p:txBody>
      </p:sp>
      <p:sp>
        <p:nvSpPr>
          <p:cNvPr id="12294" name="TextBox 2"/>
          <p:cNvSpPr txBox="1">
            <a:spLocks noChangeArrowheads="1"/>
          </p:cNvSpPr>
          <p:nvPr/>
        </p:nvSpPr>
        <p:spPr bwMode="auto">
          <a:xfrm>
            <a:off x="0" y="3284984"/>
            <a:ext cx="9143999" cy="40005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dirty="0">
                <a:latin typeface="Times New Roman" pitchFamily="18" charset="0"/>
              </a:rPr>
              <a:t>4. Развитие речевых и мыслительных умений.</a:t>
            </a:r>
            <a:endParaRPr lang="ru-RU" sz="2000" b="1" dirty="0"/>
          </a:p>
        </p:txBody>
      </p:sp>
      <p:sp>
        <p:nvSpPr>
          <p:cNvPr id="12295" name="TextBox 2"/>
          <p:cNvSpPr txBox="1">
            <a:spLocks noChangeArrowheads="1"/>
          </p:cNvSpPr>
          <p:nvPr/>
        </p:nvSpPr>
        <p:spPr bwMode="auto">
          <a:xfrm>
            <a:off x="0" y="3707051"/>
            <a:ext cx="9143999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dirty="0">
                <a:latin typeface="Times New Roman" pitchFamily="18" charset="0"/>
              </a:rPr>
              <a:t>5. Обучение детей умению использовать различные источники краеведческой </a:t>
            </a:r>
            <a:r>
              <a:rPr lang="ru-RU" sz="2000" b="1" dirty="0"/>
              <a:t> </a:t>
            </a:r>
            <a:r>
              <a:rPr lang="ru-RU" sz="2000" b="1" dirty="0">
                <a:latin typeface="Times New Roman" pitchFamily="18" charset="0"/>
              </a:rPr>
              <a:t>информации и научно-вспомогательных материалов.</a:t>
            </a:r>
            <a:endParaRPr lang="ru-RU" sz="2000" b="1" dirty="0"/>
          </a:p>
        </p:txBody>
      </p:sp>
      <p:sp>
        <p:nvSpPr>
          <p:cNvPr id="12296" name="TextBox 2"/>
          <p:cNvSpPr txBox="1">
            <a:spLocks noChangeArrowheads="1"/>
          </p:cNvSpPr>
          <p:nvPr/>
        </p:nvSpPr>
        <p:spPr bwMode="auto">
          <a:xfrm>
            <a:off x="-18209" y="4509120"/>
            <a:ext cx="7286625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dirty="0">
                <a:latin typeface="Times New Roman" pitchFamily="18" charset="0"/>
              </a:rPr>
              <a:t>6. Формирование чувств патриотизма и уважения к народу.</a:t>
            </a:r>
            <a:endParaRPr lang="ru-RU" sz="2000" b="1" dirty="0"/>
          </a:p>
        </p:txBody>
      </p:sp>
      <p:sp>
        <p:nvSpPr>
          <p:cNvPr id="12297" name="TextBox 2"/>
          <p:cNvSpPr txBox="1">
            <a:spLocks noChangeArrowheads="1"/>
          </p:cNvSpPr>
          <p:nvPr/>
        </p:nvSpPr>
        <p:spPr bwMode="auto">
          <a:xfrm>
            <a:off x="0" y="5013176"/>
            <a:ext cx="7286625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sz="2000" b="1" dirty="0">
                <a:latin typeface="Times New Roman" pitchFamily="18" charset="0"/>
              </a:rPr>
              <a:t>7. Воспитание духовности, нравственности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414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1700808"/>
            <a:ext cx="8730716" cy="1631216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1.Через </a:t>
            </a:r>
            <a:r>
              <a:rPr lang="ru-RU" sz="2000" dirty="0"/>
              <a:t>краеведческий материал, </a:t>
            </a:r>
            <a:r>
              <a:rPr lang="ru-RU" sz="2000" dirty="0" smtClean="0"/>
              <a:t>изучаемый с учащимися, </a:t>
            </a:r>
            <a:r>
              <a:rPr lang="ru-RU" sz="2000" dirty="0"/>
              <a:t>осуществлять связь с окружающей обстановкой, воспитания патриотического чувства, любви к Родине, к родному поселку, своему району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>
              <a:spcBef>
                <a:spcPct val="0"/>
              </a:spcBef>
              <a:buNone/>
              <a:defRPr kumimoji="0" sz="4000" b="1" cap="none" baseline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Основные задачи Программы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442" y="2708920"/>
            <a:ext cx="8964488" cy="31700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000" dirty="0"/>
              <a:t>2.На конкретном, близком школьникам материале </a:t>
            </a:r>
            <a:r>
              <a:rPr lang="ru-RU" sz="2000" dirty="0" smtClean="0"/>
              <a:t>развивать:  </a:t>
            </a:r>
            <a:r>
              <a:rPr lang="ru-RU" sz="2000" dirty="0"/>
              <a:t>интерес к историческим </a:t>
            </a:r>
            <a:r>
              <a:rPr lang="ru-RU" sz="2000" dirty="0" smtClean="0"/>
              <a:t>знаниям,  </a:t>
            </a:r>
            <a:r>
              <a:rPr lang="ru-RU" sz="2000" dirty="0"/>
              <a:t>к изучению и сохранению  </a:t>
            </a:r>
            <a:r>
              <a:rPr lang="ru-RU" sz="2000" dirty="0" smtClean="0"/>
              <a:t>самобытной культуры; формировать  представления </a:t>
            </a:r>
            <a:r>
              <a:rPr lang="ru-RU" sz="2000" dirty="0"/>
              <a:t>о неразрывной связи  исторических судеб народа родного края с историей своей страны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 smtClean="0"/>
              <a:t>3.Приобщить </a:t>
            </a:r>
            <a:r>
              <a:rPr lang="ru-RU" sz="2000" dirty="0"/>
              <a:t>учеников к общественно – полезной работе, развивать деятельность ребят по охране памятных мест, памятников истории и культуры родного края. </a:t>
            </a:r>
            <a:endParaRPr lang="ru-RU" sz="2000" dirty="0" smtClean="0"/>
          </a:p>
          <a:p>
            <a:r>
              <a:rPr lang="ru-RU" sz="2000" dirty="0" smtClean="0"/>
              <a:t>4. Организовать </a:t>
            </a:r>
            <a:r>
              <a:rPr lang="ru-RU" sz="2000" dirty="0"/>
              <a:t>шефство над </a:t>
            </a:r>
            <a:r>
              <a:rPr lang="ru-RU" sz="2000" dirty="0" smtClean="0"/>
              <a:t>памятниками  </a:t>
            </a:r>
            <a:r>
              <a:rPr lang="ru-RU" sz="2000" dirty="0"/>
              <a:t>земляков, </a:t>
            </a:r>
            <a:r>
              <a:rPr lang="ru-RU" sz="2000" dirty="0" smtClean="0"/>
              <a:t>участников Великой Отечественной войны. </a:t>
            </a:r>
            <a:r>
              <a:rPr lang="ru-RU" sz="2000" dirty="0"/>
              <a:t>Продолжить тимуровскую </a:t>
            </a:r>
            <a:r>
              <a:rPr lang="ru-RU" sz="2000" dirty="0" smtClean="0"/>
              <a:t>работу. Забота о ветеранах, помощь по дому.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770592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Из Программы музея «Поиск»</a:t>
            </a:r>
          </a:p>
        </p:txBody>
      </p:sp>
    </p:spTree>
    <p:extLst>
      <p:ext uri="{BB962C8B-B14F-4D97-AF65-F5344CB8AC3E}">
        <p14:creationId xmlns:p14="http://schemas.microsoft.com/office/powerpoint/2010/main" val="4405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6" descr="Рисунок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61" y="1052736"/>
            <a:ext cx="2596876" cy="2016224"/>
          </a:xfrm>
          <a:prstGeom prst="rect">
            <a:avLst/>
          </a:prstGeom>
          <a:noFill/>
          <a:ln w="57150" cmpd="tri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000" b="1" dirty="0" smtClean="0">
                <a:latin typeface="+mj-lt"/>
              </a:rPr>
              <a:t>1. Древность нашего края</a:t>
            </a:r>
            <a:endParaRPr lang="ru-RU" sz="4000" b="1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29203" y="1052736"/>
            <a:ext cx="6067458" cy="56323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Здесь можно увидеть следы древности нашего края. Мы  в каменноугольном периоде (345-280 миллионов лет назад). Часть Костромского края была покрыта морем.  Водились хищные животные белемниты, передвигающиеся как ракеты даже по мелководью  и аммониты. Раковины  их часто находят в земле.  Это подтверждают и окаменелости со следами морских водорослей. Каменные орудия труда появились позднее. Как они тщательно обработаны, залюбуешься! Даже современным людям так обработать камень очень сложно. Весь наш край покрыт речушками. Озёрами с холодной прозрачной водой.  Это напоминание о тех временах, когда ледник покрывал поверхность всей земли.  Зуб и часть бивня мамонта – редкая находка. Найдены они механизаторами  в гравийных отвалах на берегу реки Волги</a:t>
            </a:r>
            <a:endParaRPr lang="ru-RU" sz="2000" b="1" dirty="0"/>
          </a:p>
        </p:txBody>
      </p:sp>
      <p:pic>
        <p:nvPicPr>
          <p:cNvPr id="2050" name="Picture 2" descr="F:\фото\музей\DSC0792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3699" y="3969224"/>
            <a:ext cx="2670762" cy="2003071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3599" y="3135014"/>
            <a:ext cx="1670992" cy="36933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dirty="0"/>
              <a:t>О</a:t>
            </a:r>
            <a:r>
              <a:rPr lang="ru-RU" dirty="0" smtClean="0"/>
              <a:t>каменелости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4462" y="6381328"/>
            <a:ext cx="1553282" cy="36933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dirty="0" smtClean="0"/>
              <a:t>Зуб мамонта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476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1. Древность нашего края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1027" name="Picture 3" descr="F:\фото\музей2\P100081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694" y="2420888"/>
            <a:ext cx="5508611" cy="413145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68760"/>
            <a:ext cx="9144000" cy="101566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Каменные орудия труда найдены на берегу озера Борисово и деревни </a:t>
            </a:r>
            <a:r>
              <a:rPr lang="ru-RU" sz="2000" b="1" dirty="0" err="1" smtClean="0"/>
              <a:t>Тепра</a:t>
            </a:r>
            <a:r>
              <a:rPr lang="ru-RU" sz="2000" b="1" dirty="0" smtClean="0"/>
              <a:t>. Рог быка тура принесли рыбаки с озера Турово, где раньше обитали  быки этого вида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5660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616"/>
            <a:ext cx="9144000" cy="1143000"/>
          </a:xfrm>
          <a:blipFill>
            <a:blip r:embed="rId3"/>
            <a:tile tx="0" ty="0" sx="100000" sy="100000" flip="none" algn="tl"/>
          </a:blipFill>
        </p:spPr>
        <p:txBody>
          <a:bodyPr>
            <a:normAutofit/>
          </a:bodyPr>
          <a:lstStyle/>
          <a:p>
            <a:pPr eaLnBrk="1" hangingPunct="1"/>
            <a:r>
              <a:rPr lang="ru-RU" sz="4000" i="1" dirty="0" smtClean="0">
                <a:solidFill>
                  <a:schemeClr val="tx1"/>
                </a:solidFill>
              </a:rPr>
              <a:t>2. Боевое прошлое </a:t>
            </a:r>
            <a:r>
              <a:rPr lang="en-US" sz="4000" i="1" dirty="0" smtClean="0">
                <a:solidFill>
                  <a:schemeClr val="tx1"/>
                </a:solidFill>
              </a:rPr>
              <a:t>XIII-XVIII </a:t>
            </a:r>
            <a:r>
              <a:rPr lang="ru-RU" sz="4000" i="1" dirty="0" smtClean="0">
                <a:solidFill>
                  <a:schemeClr val="tx1"/>
                </a:solidFill>
              </a:rPr>
              <a:t>вв</a:t>
            </a:r>
            <a:r>
              <a:rPr lang="ru-RU" sz="4000" dirty="0" smtClean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8436" name="Group 8"/>
          <p:cNvGrpSpPr>
            <a:grpSpLocks/>
          </p:cNvGrpSpPr>
          <p:nvPr/>
        </p:nvGrpSpPr>
        <p:grpSpPr bwMode="auto">
          <a:xfrm>
            <a:off x="5076056" y="1268760"/>
            <a:ext cx="3888432" cy="2638917"/>
            <a:chOff x="3118" y="767"/>
            <a:chExt cx="2744" cy="1735"/>
          </a:xfrm>
        </p:grpSpPr>
        <p:pic>
          <p:nvPicPr>
            <p:cNvPr id="18441" name="Picture 6" descr="боев прош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8" y="767"/>
              <a:ext cx="2744" cy="165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18442" name="Text Box 7"/>
            <p:cNvSpPr txBox="1">
              <a:spLocks noChangeArrowheads="1"/>
            </p:cNvSpPr>
            <p:nvPr/>
          </p:nvSpPr>
          <p:spPr bwMode="auto">
            <a:xfrm>
              <a:off x="3118" y="2198"/>
              <a:ext cx="2744" cy="304"/>
            </a:xfrm>
            <a:prstGeom prst="rect">
              <a:avLst/>
            </a:prstGeom>
            <a:solidFill>
              <a:schemeClr val="tx1">
                <a:alpha val="7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2400" b="1" dirty="0">
                  <a:solidFill>
                    <a:schemeClr val="bg1"/>
                  </a:solidFill>
                  <a:latin typeface="+mn-lt"/>
                </a:rPr>
                <a:t>Часовня </a:t>
              </a:r>
              <a:r>
                <a:rPr lang="ru-RU" sz="2400" b="1" dirty="0" smtClean="0">
                  <a:solidFill>
                    <a:schemeClr val="bg1"/>
                  </a:solidFill>
                  <a:latin typeface="+mn-lt"/>
                </a:rPr>
                <a:t>у </a:t>
              </a:r>
              <a:r>
                <a:rPr lang="ru-RU" sz="2400" b="1" dirty="0">
                  <a:solidFill>
                    <a:schemeClr val="bg1"/>
                  </a:solidFill>
                  <a:latin typeface="+mn-lt"/>
                </a:rPr>
                <a:t>Святого озера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51520" y="4437112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2008" y="1988840"/>
            <a:ext cx="4572000" cy="3970318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/>
            <a:r>
              <a:rPr lang="ru-RU" b="1" dirty="0"/>
              <a:t>В 1262 году на озере близ деревни состоялась битва, в которой были разбиты отряды Золотой Орды. В истории известен факт, что  город защитила Феодоровская икона Божьей Матери. Когда к городу подошли татарские полчища для очередного набега, князь Василий повелел нести впереди дружины драгоценную икону. От лика Богоматери брызнули на татар нестерпимые огненные лучи, и те кинулись врассыпную. Озеро, на берегу которого это случилось, с той поры стало называться Святым. </a:t>
            </a: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5532" y="3933056"/>
            <a:ext cx="3888956" cy="2267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5061103" y="6054274"/>
            <a:ext cx="3903385" cy="4616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Фреска на стене часовни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0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2368</TotalTime>
  <Words>2926</Words>
  <Application>Microsoft Office PowerPoint</Application>
  <PresentationFormat>Экран (4:3)</PresentationFormat>
  <Paragraphs>263</Paragraphs>
  <Slides>58</Slides>
  <Notes>42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8" baseType="lpstr">
      <vt:lpstr>Arial</vt:lpstr>
      <vt:lpstr>Book Antiqua</vt:lpstr>
      <vt:lpstr>Calibri</vt:lpstr>
      <vt:lpstr>Lucida Sans</vt:lpstr>
      <vt:lpstr>Monotype Corsiva</vt:lpstr>
      <vt:lpstr>Times New Roman</vt:lpstr>
      <vt:lpstr>Wingdings</vt:lpstr>
      <vt:lpstr>Wingdings 2</vt:lpstr>
      <vt:lpstr>Wingdings 3</vt:lpstr>
      <vt:lpstr>Апекс</vt:lpstr>
      <vt:lpstr>Школьный краеведческий музей «Поиск»</vt:lpstr>
      <vt:lpstr>Из истории музея</vt:lpstr>
      <vt:lpstr>Звание  «Школьный музей»</vt:lpstr>
      <vt:lpstr>Презентация PowerPoint</vt:lpstr>
      <vt:lpstr>Презентация PowerPoint</vt:lpstr>
      <vt:lpstr>Презентация PowerPoint</vt:lpstr>
      <vt:lpstr>Презентация PowerPoint</vt:lpstr>
      <vt:lpstr>1. Древность нашего края</vt:lpstr>
      <vt:lpstr>2. Боевое прошлое XIII-XVIII вв.</vt:lpstr>
      <vt:lpstr>Стрельниково-поселение стрельцов, охраняющих подступы к Москве</vt:lpstr>
      <vt:lpstr>3. Деревенская изба</vt:lpstr>
      <vt:lpstr>3. Деревенская изба</vt:lpstr>
      <vt:lpstr>Народные ремёсла </vt:lpstr>
      <vt:lpstr>4.  Первая Мировая война</vt:lpstr>
      <vt:lpstr>Презентация PowerPoint</vt:lpstr>
      <vt:lpstr>Презентация PowerPoint</vt:lpstr>
      <vt:lpstr>Презентация PowerPoint</vt:lpstr>
      <vt:lpstr>5. Шунгенские кооперативы</vt:lpstr>
      <vt:lpstr>6. Жизнь деревень, исчезнувших  с карты Костромской области</vt:lpstr>
      <vt:lpstr>Часть витрины музея: «Жизнь деревень, исчезнувших с карты Костромской области. На витрине выставлены фотографии бывших деревень, церковный праздник в Сельце Никольском на реке Ворже. Выставлены списки последних жителей деревни Губачёво. На одной фотографии  мы видим как сносят кирпичные дома. </vt:lpstr>
      <vt:lpstr>Часть витрин музея. Витрины сделаны на  средства, полученные за победу в областном конкурсе «Растим патриотов Костромской Земли»</vt:lpstr>
      <vt:lpstr>7. Из истории колхоза </vt:lpstr>
      <vt:lpstr>Из архива музея</vt:lpstr>
      <vt:lpstr>8.Великая Отечественная война</vt:lpstr>
      <vt:lpstr>Великая Отечественная война 1941 - 1945</vt:lpstr>
      <vt:lpstr>Презентация PowerPoint</vt:lpstr>
      <vt:lpstr>Два похвальных листа 1913 года и 1898года. Наградой удостоены учащиеся начальных классов. Это яркое свидетельство уважительного отношения к крестьянским детям</vt:lpstr>
      <vt:lpstr>Новая школа</vt:lpstr>
      <vt:lpstr>Экспозиция музея: «Старая школа»</vt:lpstr>
      <vt:lpstr>Учёт и сохранность материалов музея</vt:lpstr>
      <vt:lpstr>Основные экспонаты музея выставлены в витринах под стеклом.</vt:lpstr>
      <vt:lpstr>Работы  краеведов,  альбомы  для фотографий, тематические альбомы, документы в  файлах, скоросшивателях, пионерские галстуки, значки и прочее находятся в коробках. Они не уместились на витринах, поэтому хранятся в специальных  шкафах </vt:lpstr>
      <vt:lpstr>Ткацкие изделия, вышивки,  платья хранятся в плетёном и кованом сундуках. </vt:lpstr>
      <vt:lpstr>Музей в образовательном процессе</vt:lpstr>
      <vt:lpstr>Школьный музей и СМИ</vt:lpstr>
      <vt:lpstr>Музей и СМИ</vt:lpstr>
      <vt:lpstr>«Время добрых дел», альманах о деятельности детских организаций Костромской области,изд. Кострома 2008 год,с.23  «Судьба ей подарила жизнь», автор поисковая группа музея, о девочке-ленинградке Филиной Ирине Петровне</vt:lpstr>
      <vt:lpstr>V-е районные краеведческие чтения, посвящённые 80-летию образования Костромского района. Работа« С песней по жизни» о Галине Дмитриевне Гузановой, заслуженном деятеле культуры РФ . Автор ученица 8 класса Вероника Шевченко</vt:lpstr>
      <vt:lpstr>Сборник статей Всероссийской научно-практической конференции «Современный учитель сельской школы России. С.64 «Сохраняя прошлое, думаем о будущем» автор С.С.Соляник, руководитель школьного музея</vt:lpstr>
      <vt:lpstr>Газета «Волжская новь», 22 февраля, №7, 2012 год</vt:lpstr>
      <vt:lpstr>Газета «Волжская новь» № 35, 31 августа,2011 год</vt:lpstr>
      <vt:lpstr>Газета «Волжская новь»  от 30 сентября 2009 года</vt:lpstr>
      <vt:lpstr>Презентация PowerPoint</vt:lpstr>
      <vt:lpstr>Презентация PowerPoint</vt:lpstr>
      <vt:lpstr>Презентация PowerPoint</vt:lpstr>
      <vt:lpstr>Методическая работа музея</vt:lpstr>
      <vt:lpstr>Совет музея</vt:lpstr>
      <vt:lpstr>Поисковые группы</vt:lpstr>
      <vt:lpstr>Поисковая деятельность</vt:lpstr>
      <vt:lpstr>Поисковая деятельность</vt:lpstr>
      <vt:lpstr>Наши работы</vt:lpstr>
      <vt:lpstr>Исследовательская  деятельность</vt:lpstr>
      <vt:lpstr> Наши  последние достижения </vt:lpstr>
      <vt:lpstr>Презентация PowerPoint</vt:lpstr>
      <vt:lpstr>Встречи и экспедиции</vt:lpstr>
      <vt:lpstr>Публичные выступления</vt:lpstr>
      <vt:lpstr>Посадка каштанов в 2011 году  «Аллея Памяти»  на территории Шунгенской школы</vt:lpstr>
      <vt:lpstr>Музей – уникальная форма развития способностей детей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Владислав</dc:creator>
  <cp:lastModifiedBy>Домашний</cp:lastModifiedBy>
  <cp:revision>857</cp:revision>
  <dcterms:created xsi:type="dcterms:W3CDTF">2012-04-12T12:12:10Z</dcterms:created>
  <dcterms:modified xsi:type="dcterms:W3CDTF">2013-05-08T17:26:04Z</dcterms:modified>
</cp:coreProperties>
</file>